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45"/>
  </p:notesMasterIdLst>
  <p:handoutMasterIdLst>
    <p:handoutMasterId r:id="rId46"/>
  </p:handoutMasterIdLst>
  <p:sldIdLst>
    <p:sldId id="265" r:id="rId5"/>
    <p:sldId id="266" r:id="rId6"/>
    <p:sldId id="267" r:id="rId7"/>
    <p:sldId id="269" r:id="rId8"/>
    <p:sldId id="270" r:id="rId9"/>
    <p:sldId id="271" r:id="rId10"/>
    <p:sldId id="272" r:id="rId11"/>
    <p:sldId id="274" r:id="rId12"/>
    <p:sldId id="275" r:id="rId13"/>
    <p:sldId id="290" r:id="rId14"/>
    <p:sldId id="276" r:id="rId15"/>
    <p:sldId id="277" r:id="rId16"/>
    <p:sldId id="278" r:id="rId17"/>
    <p:sldId id="279" r:id="rId18"/>
    <p:sldId id="280" r:id="rId19"/>
    <p:sldId id="281" r:id="rId20"/>
    <p:sldId id="282" r:id="rId21"/>
    <p:sldId id="283" r:id="rId22"/>
    <p:sldId id="284" r:id="rId23"/>
    <p:sldId id="285" r:id="rId24"/>
    <p:sldId id="291" r:id="rId25"/>
    <p:sldId id="286" r:id="rId26"/>
    <p:sldId id="287" r:id="rId27"/>
    <p:sldId id="292" r:id="rId28"/>
    <p:sldId id="293" r:id="rId29"/>
    <p:sldId id="294" r:id="rId30"/>
    <p:sldId id="295" r:id="rId31"/>
    <p:sldId id="296" r:id="rId32"/>
    <p:sldId id="288" r:id="rId33"/>
    <p:sldId id="289" r:id="rId34"/>
    <p:sldId id="297" r:id="rId35"/>
    <p:sldId id="298" r:id="rId36"/>
    <p:sldId id="299" r:id="rId37"/>
    <p:sldId id="300" r:id="rId38"/>
    <p:sldId id="301" r:id="rId39"/>
    <p:sldId id="302" r:id="rId40"/>
    <p:sldId id="303" r:id="rId41"/>
    <p:sldId id="304" r:id="rId42"/>
    <p:sldId id="305" r:id="rId43"/>
    <p:sldId id="306" r:id="rId44"/>
  </p:sldIdLst>
  <p:sldSz cx="12188825" cy="6858000"/>
  <p:notesSz cx="6858000" cy="9144000"/>
  <p:custDataLst>
    <p:tags r:id="rId47"/>
  </p:custDataLst>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89" d="100"/>
          <a:sy n="89" d="100"/>
        </p:scale>
        <p:origin x="466" y="72"/>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100" d="100"/>
          <a:sy n="100" d="100"/>
        </p:scale>
        <p:origin x="280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gs" Target="tags/tag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es-ES" dirty="0"/>
          </a:p>
        </p:txBody>
      </p:sp>
      <p:sp>
        <p:nvSpPr>
          <p:cNvPr id="3" name="Marcador de posición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DA61EFE9-9F30-4528-BDDA-C859CD15CA56}" type="datetime1">
              <a:rPr lang="es-ES" smtClean="0"/>
              <a:t>16/10/2018</a:t>
            </a:fld>
            <a:endParaRPr lang="es-ES" dirty="0"/>
          </a:p>
        </p:txBody>
      </p:sp>
      <p:sp>
        <p:nvSpPr>
          <p:cNvPr id="4" name="Marcador de posición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es-ES" dirty="0"/>
          </a:p>
        </p:txBody>
      </p:sp>
      <p:sp>
        <p:nvSpPr>
          <p:cNvPr id="5" name="Marcador de posición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es-ES"/>
              <a:pPr algn="r" rtl="0"/>
              <a:t>‹Nº›</a:t>
            </a:fld>
            <a:endParaRPr lang="es-ES"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jpeg>
</file>

<file path=ppt/media/image13.gif>
</file>

<file path=ppt/media/image14.jpeg>
</file>

<file path=ppt/media/image15.tiff>
</file>

<file path=ppt/media/image16.tiff>
</file>

<file path=ppt/media/image17.tiff>
</file>

<file path=ppt/media/image18.tiff>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a:p>
        </p:txBody>
      </p:sp>
      <p:sp>
        <p:nvSpPr>
          <p:cNvPr id="3" name="Marcador de posición de fecha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27373BEA-F5F3-4B6E-BA6B-D76E24101839}" type="datetime1">
              <a:rPr lang="es-ES" smtClean="0"/>
              <a:pPr/>
              <a:t>16/10/2018</a:t>
            </a:fld>
            <a:endParaRPr lang="es-ES" dirty="0"/>
          </a:p>
        </p:txBody>
      </p:sp>
      <p:sp>
        <p:nvSpPr>
          <p:cNvPr id="4" name="Marcador de posición de imagen de diapositiva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a:p>
        </p:txBody>
      </p:sp>
      <p:sp>
        <p:nvSpPr>
          <p:cNvPr id="7" name="Marcador de posición de número de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F93199CD-3E1B-4AE6-990F-76F925F5EA9F}" type="slidenum">
              <a:rPr lang="es-ES" smtClean="0"/>
              <a:pPr/>
              <a:t>‹Nº›</a:t>
            </a:fld>
            <a:endParaRPr lang="es-ES"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es-ES" noProof="0" smtClean="0"/>
              <a:t>Haga clic para modificar el estilo de título del patrón</a:t>
            </a:r>
            <a:endParaRPr lang="es-ES" noProof="0" dirty="0"/>
          </a:p>
        </p:txBody>
      </p:sp>
      <p:sp>
        <p:nvSpPr>
          <p:cNvPr id="3" name="Subtítulo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es-ES" noProof="0" smtClean="0"/>
              <a:t>Haga clic para modificar el estilo de subtítulo del patrón</a:t>
            </a:r>
            <a:endParaRPr lang="es-ES" noProof="0"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smtClean="0"/>
              <a:t>Haga clic para modificar el estilo de título del patrón</a:t>
            </a:r>
            <a:endParaRPr lang="es-ES" noProof="0" dirty="0"/>
          </a:p>
        </p:txBody>
      </p:sp>
      <p:sp>
        <p:nvSpPr>
          <p:cNvPr id="3" name="Marcador de posición de texto vertical 2"/>
          <p:cNvSpPr>
            <a:spLocks noGrp="1"/>
          </p:cNvSpPr>
          <p:nvPr>
            <p:ph type="body" orient="vert" idx="1"/>
          </p:nvPr>
        </p:nvSpPr>
        <p:spPr/>
        <p:txBody>
          <a:bodyPr vert="eaVert" rtlCol="0"/>
          <a:lstStyle/>
          <a:p>
            <a:pPr lvl="0" rtl="0"/>
            <a:r>
              <a:rPr lang="es-ES" noProof="0" smtClean="0"/>
              <a:t>Haga clic para modificar el estilo de texto del patrón</a:t>
            </a:r>
          </a:p>
          <a:p>
            <a:pPr lvl="1" rtl="0"/>
            <a:r>
              <a:rPr lang="es-ES" noProof="0" smtClean="0"/>
              <a:t>Segundo nivel</a:t>
            </a:r>
          </a:p>
          <a:p>
            <a:pPr lvl="2" rtl="0"/>
            <a:r>
              <a:rPr lang="es-ES" noProof="0" smtClean="0"/>
              <a:t>Tercer nivel</a:t>
            </a:r>
          </a:p>
          <a:p>
            <a:pPr lvl="3" rtl="0"/>
            <a:r>
              <a:rPr lang="es-ES" noProof="0" smtClean="0"/>
              <a:t>Cuarto nivel</a:t>
            </a:r>
          </a:p>
          <a:p>
            <a:pPr lvl="4" rtl="0"/>
            <a:r>
              <a:rPr lang="es-ES" noProof="0" smtClean="0"/>
              <a:t>Quinto nivel</a:t>
            </a:r>
            <a:endParaRPr lang="es-ES" noProof="0" dirty="0"/>
          </a:p>
        </p:txBody>
      </p:sp>
      <p:sp>
        <p:nvSpPr>
          <p:cNvPr id="4" name="Marcador de posición de fecha 3"/>
          <p:cNvSpPr>
            <a:spLocks noGrp="1"/>
          </p:cNvSpPr>
          <p:nvPr>
            <p:ph type="dt" sz="half" idx="10"/>
          </p:nvPr>
        </p:nvSpPr>
        <p:spPr/>
        <p:txBody>
          <a:bodyPr rtlCol="0"/>
          <a:lstStyle>
            <a:lvl1pPr algn="r">
              <a:defRPr/>
            </a:lvl1pPr>
          </a:lstStyle>
          <a:p>
            <a:fld id="{F1AC609F-0362-4067-A47A-9F1CA2E45A65}" type="datetime1">
              <a:rPr lang="es-ES" smtClean="0"/>
              <a:pPr/>
              <a:t>16/10/2018</a:t>
            </a:fld>
            <a:endParaRPr lang="es-ES"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9142412" y="381001"/>
            <a:ext cx="1524001" cy="5638800"/>
          </a:xfrm>
        </p:spPr>
        <p:txBody>
          <a:bodyPr vert="eaVert" rtlCol="0"/>
          <a:lstStyle/>
          <a:p>
            <a:pPr rtl="0"/>
            <a:r>
              <a:rPr lang="es-ES" noProof="0" smtClean="0"/>
              <a:t>Haga clic para modificar el estilo de título del patrón</a:t>
            </a:r>
            <a:endParaRPr lang="es-ES" noProof="0" dirty="0"/>
          </a:p>
        </p:txBody>
      </p:sp>
      <p:sp>
        <p:nvSpPr>
          <p:cNvPr id="3" name="Marcador de posición de texto vertical 2"/>
          <p:cNvSpPr>
            <a:spLocks noGrp="1"/>
          </p:cNvSpPr>
          <p:nvPr>
            <p:ph type="body" orient="vert" idx="1"/>
          </p:nvPr>
        </p:nvSpPr>
        <p:spPr>
          <a:xfrm>
            <a:off x="1522412" y="381001"/>
            <a:ext cx="7391399" cy="5638800"/>
          </a:xfrm>
        </p:spPr>
        <p:txBody>
          <a:bodyPr vert="eaVert" rtlCol="0"/>
          <a:lstStyle/>
          <a:p>
            <a:pPr lvl="0" rtl="0"/>
            <a:r>
              <a:rPr lang="es-ES" noProof="0" smtClean="0"/>
              <a:t>Haga clic para modificar el estilo de texto del patrón</a:t>
            </a:r>
          </a:p>
          <a:p>
            <a:pPr lvl="1" rtl="0"/>
            <a:r>
              <a:rPr lang="es-ES" noProof="0" smtClean="0"/>
              <a:t>Segundo nivel</a:t>
            </a:r>
          </a:p>
          <a:p>
            <a:pPr lvl="2" rtl="0"/>
            <a:r>
              <a:rPr lang="es-ES" noProof="0" smtClean="0"/>
              <a:t>Tercer nivel</a:t>
            </a:r>
          </a:p>
          <a:p>
            <a:pPr lvl="3" rtl="0"/>
            <a:r>
              <a:rPr lang="es-ES" noProof="0" smtClean="0"/>
              <a:t>Cuarto nivel</a:t>
            </a:r>
          </a:p>
          <a:p>
            <a:pPr lvl="4" rtl="0"/>
            <a:r>
              <a:rPr lang="es-ES" noProof="0" smtClean="0"/>
              <a:t>Quinto nivel</a:t>
            </a:r>
            <a:endParaRPr lang="es-ES" noProof="0" dirty="0"/>
          </a:p>
        </p:txBody>
      </p:sp>
      <p:sp>
        <p:nvSpPr>
          <p:cNvPr id="4" name="Marcador de posición de fecha 3"/>
          <p:cNvSpPr>
            <a:spLocks noGrp="1"/>
          </p:cNvSpPr>
          <p:nvPr>
            <p:ph type="dt" sz="half" idx="10"/>
          </p:nvPr>
        </p:nvSpPr>
        <p:spPr/>
        <p:txBody>
          <a:bodyPr rtlCol="0"/>
          <a:lstStyle>
            <a:lvl1pPr algn="r">
              <a:defRPr/>
            </a:lvl1pPr>
          </a:lstStyle>
          <a:p>
            <a:fld id="{932AED9F-A6BB-400D-8F4D-616EB46A9405}" type="datetime1">
              <a:rPr lang="es-ES" smtClean="0"/>
              <a:pPr/>
              <a:t>16/10/2018</a:t>
            </a:fld>
            <a:endParaRPr lang="es-ES"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smtClean="0"/>
              <a:t>Haga clic para modificar el estilo de título del patrón</a:t>
            </a:r>
            <a:endParaRPr lang="es-ES" noProof="0" dirty="0"/>
          </a:p>
        </p:txBody>
      </p:sp>
      <p:sp>
        <p:nvSpPr>
          <p:cNvPr id="3" name="Marcador de posición de contenido 2"/>
          <p:cNvSpPr>
            <a:spLocks noGrp="1"/>
          </p:cNvSpPr>
          <p:nvPr>
            <p:ph idx="1"/>
          </p:nvPr>
        </p:nvSpPr>
        <p:spPr/>
        <p:txBody>
          <a:bodyPr rtlCol="0"/>
          <a:lstStyle>
            <a:lvl5pPr algn="l" rtl="0">
              <a:defRPr/>
            </a:lvl5pPr>
            <a:lvl6pPr algn="l" rtl="0">
              <a:defRPr/>
            </a:lvl6pPr>
          </a:lstStyle>
          <a:p>
            <a:pPr lvl="0" rtl="0"/>
            <a:r>
              <a:rPr lang="es-ES" noProof="0" smtClean="0"/>
              <a:t>Haga clic para modificar el estilo de texto del patrón</a:t>
            </a:r>
          </a:p>
          <a:p>
            <a:pPr lvl="1" rtl="0"/>
            <a:r>
              <a:rPr lang="es-ES" noProof="0" smtClean="0"/>
              <a:t>Segundo nivel</a:t>
            </a:r>
          </a:p>
          <a:p>
            <a:pPr lvl="2" rtl="0"/>
            <a:r>
              <a:rPr lang="es-ES" noProof="0" smtClean="0"/>
              <a:t>Tercer nivel</a:t>
            </a:r>
          </a:p>
          <a:p>
            <a:pPr lvl="3" rtl="0"/>
            <a:r>
              <a:rPr lang="es-ES" noProof="0" smtClean="0"/>
              <a:t>Cuarto nivel</a:t>
            </a:r>
          </a:p>
          <a:p>
            <a:pPr lvl="4" rtl="0"/>
            <a:r>
              <a:rPr lang="es-ES" noProof="0" smtClean="0"/>
              <a:t>Quinto nivel</a:t>
            </a:r>
            <a:endParaRPr lang="es-ES" noProof="0" dirty="0"/>
          </a:p>
        </p:txBody>
      </p:sp>
      <p:sp>
        <p:nvSpPr>
          <p:cNvPr id="4" name="Marcador de posición de fecha 3"/>
          <p:cNvSpPr>
            <a:spLocks noGrp="1"/>
          </p:cNvSpPr>
          <p:nvPr>
            <p:ph type="dt" sz="half" idx="10"/>
          </p:nvPr>
        </p:nvSpPr>
        <p:spPr/>
        <p:txBody>
          <a:bodyPr rtlCol="0"/>
          <a:lstStyle>
            <a:lvl1pPr algn="r">
              <a:defRPr/>
            </a:lvl1pPr>
          </a:lstStyle>
          <a:p>
            <a:fld id="{3D505D98-D4C1-4348-8F39-108EE2C76C21}" type="datetime1">
              <a:rPr lang="es-ES" smtClean="0"/>
              <a:pPr/>
              <a:t>16/10/2018</a:t>
            </a:fld>
            <a:endParaRPr lang="es-ES"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es-ES" noProof="0" smtClean="0"/>
              <a:t>Haga clic para modificar el estilo de título del patrón</a:t>
            </a:r>
            <a:endParaRPr lang="es-ES" noProof="0" dirty="0"/>
          </a:p>
        </p:txBody>
      </p:sp>
      <p:sp>
        <p:nvSpPr>
          <p:cNvPr id="3" name="Marcador de posición de texto 2"/>
          <p:cNvSpPr>
            <a:spLocks noGrp="1"/>
          </p:cNvSpPr>
          <p:nvPr>
            <p:ph type="body" idx="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es-ES" noProof="0" smtClean="0"/>
              <a:t>Haga clic para modificar el estilo de texto del patrón</a:t>
            </a:r>
          </a:p>
        </p:txBody>
      </p:sp>
      <p:sp>
        <p:nvSpPr>
          <p:cNvPr id="4" name="Marcador de posición de fecha 3"/>
          <p:cNvSpPr>
            <a:spLocks noGrp="1"/>
          </p:cNvSpPr>
          <p:nvPr>
            <p:ph type="dt" sz="half" idx="10"/>
          </p:nvPr>
        </p:nvSpPr>
        <p:spPr/>
        <p:txBody>
          <a:bodyPr rtlCol="0"/>
          <a:lstStyle>
            <a:lvl1pPr algn="r">
              <a:defRPr/>
            </a:lvl1pPr>
          </a:lstStyle>
          <a:p>
            <a:fld id="{A12EF1AF-E5B2-41DB-BFF8-672C5BBF646A}" type="datetime1">
              <a:rPr lang="es-ES" smtClean="0"/>
              <a:pPr/>
              <a:t>16/10/2018</a:t>
            </a:fld>
            <a:endParaRPr lang="es-ES"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smtClean="0"/>
              <a:t>Haga clic para modificar el estilo de título del patrón</a:t>
            </a:r>
            <a:endParaRPr lang="es-ES" noProof="0" dirty="0"/>
          </a:p>
        </p:txBody>
      </p:sp>
      <p:sp>
        <p:nvSpPr>
          <p:cNvPr id="3" name="Marcador de posición de contenido 2"/>
          <p:cNvSpPr>
            <a:spLocks noGrp="1"/>
          </p:cNvSpPr>
          <p:nvPr>
            <p:ph sz="half" idx="1"/>
          </p:nvPr>
        </p:nvSpPr>
        <p:spPr>
          <a:xfrm>
            <a:off x="1504781" y="1905001"/>
            <a:ext cx="4419599"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smtClean="0"/>
              <a:t>Haga clic para modificar el estilo de texto del patrón</a:t>
            </a:r>
          </a:p>
          <a:p>
            <a:pPr lvl="1" rtl="0"/>
            <a:r>
              <a:rPr lang="es-ES" noProof="0" smtClean="0"/>
              <a:t>Segundo nivel</a:t>
            </a:r>
          </a:p>
          <a:p>
            <a:pPr lvl="2" rtl="0"/>
            <a:r>
              <a:rPr lang="es-ES" noProof="0" smtClean="0"/>
              <a:t>Tercer nivel</a:t>
            </a:r>
          </a:p>
          <a:p>
            <a:pPr lvl="3" rtl="0"/>
            <a:r>
              <a:rPr lang="es-ES" noProof="0" smtClean="0"/>
              <a:t>Cuarto nivel</a:t>
            </a:r>
          </a:p>
          <a:p>
            <a:pPr lvl="4" rtl="0"/>
            <a:r>
              <a:rPr lang="es-ES" noProof="0" smtClean="0"/>
              <a:t>Quinto nivel</a:t>
            </a:r>
            <a:endParaRPr lang="es-ES" noProof="0" dirty="0"/>
          </a:p>
        </p:txBody>
      </p:sp>
      <p:sp>
        <p:nvSpPr>
          <p:cNvPr id="4" name="Marcador de posición de contenido 3"/>
          <p:cNvSpPr>
            <a:spLocks noGrp="1"/>
          </p:cNvSpPr>
          <p:nvPr>
            <p:ph sz="half" idx="2"/>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smtClean="0"/>
              <a:t>Haga clic para modificar el estilo de texto del patrón</a:t>
            </a:r>
          </a:p>
          <a:p>
            <a:pPr lvl="1" rtl="0"/>
            <a:r>
              <a:rPr lang="es-ES" noProof="0" smtClean="0"/>
              <a:t>Segundo nivel</a:t>
            </a:r>
          </a:p>
          <a:p>
            <a:pPr lvl="2" rtl="0"/>
            <a:r>
              <a:rPr lang="es-ES" noProof="0" smtClean="0"/>
              <a:t>Tercer nivel</a:t>
            </a:r>
          </a:p>
          <a:p>
            <a:pPr lvl="3" rtl="0"/>
            <a:r>
              <a:rPr lang="es-ES" noProof="0" smtClean="0"/>
              <a:t>Cuarto nivel</a:t>
            </a:r>
          </a:p>
          <a:p>
            <a:pPr lvl="4" rtl="0"/>
            <a:r>
              <a:rPr lang="es-ES" noProof="0" smtClean="0"/>
              <a:t>Quinto nivel</a:t>
            </a:r>
            <a:endParaRPr lang="es-ES" noProof="0" dirty="0"/>
          </a:p>
        </p:txBody>
      </p:sp>
      <p:sp>
        <p:nvSpPr>
          <p:cNvPr id="5" name="Marcador de posición de fecha 4"/>
          <p:cNvSpPr>
            <a:spLocks noGrp="1"/>
          </p:cNvSpPr>
          <p:nvPr>
            <p:ph type="dt" sz="half" idx="10"/>
          </p:nvPr>
        </p:nvSpPr>
        <p:spPr/>
        <p:txBody>
          <a:bodyPr rtlCol="0"/>
          <a:lstStyle>
            <a:lvl1pPr>
              <a:defRPr/>
            </a:lvl1pPr>
          </a:lstStyle>
          <a:p>
            <a:pPr algn="r"/>
            <a:fld id="{8E17C630-F8FA-4DCB-87FA-91D30885A2FD}" type="datetime1">
              <a:rPr lang="es-ES" smtClean="0"/>
              <a:pPr algn="r"/>
              <a:t>16/10/2018</a:t>
            </a:fld>
            <a:endParaRPr lang="es-ES"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2A013F82-EE5E-44EE-A61D-E31C6657F26F}" type="slidenum">
              <a:rPr lang="es-ES" noProof="0" smtClean="0"/>
              <a:t>‹Nº›</a:t>
            </a:fld>
            <a:endParaRPr lang="es-ES" noProof="0"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lgn="l" rtl="0">
              <a:defRPr/>
            </a:lvl1pPr>
          </a:lstStyle>
          <a:p>
            <a:pPr rtl="0"/>
            <a:r>
              <a:rPr lang="es-ES" noProof="0" smtClean="0"/>
              <a:t>Haga clic para modificar el estilo de título del patrón</a:t>
            </a:r>
            <a:endParaRPr lang="es-ES" noProof="0" dirty="0"/>
          </a:p>
        </p:txBody>
      </p:sp>
      <p:sp>
        <p:nvSpPr>
          <p:cNvPr id="3" name="Marcador de posición de texto 2"/>
          <p:cNvSpPr>
            <a:spLocks noGrp="1"/>
          </p:cNvSpPr>
          <p:nvPr>
            <p:ph type="body" idx="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es-ES" noProof="0" smtClean="0"/>
              <a:t>Haga clic para modificar el estilo de texto del patrón</a:t>
            </a:r>
          </a:p>
        </p:txBody>
      </p:sp>
      <p:sp>
        <p:nvSpPr>
          <p:cNvPr id="4" name="Marcador de posición de contenido 3"/>
          <p:cNvSpPr>
            <a:spLocks noGrp="1"/>
          </p:cNvSpPr>
          <p:nvPr>
            <p:ph sz="half" idx="2"/>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smtClean="0"/>
              <a:t>Haga clic para modificar el estilo de texto del patrón</a:t>
            </a:r>
          </a:p>
          <a:p>
            <a:pPr lvl="1" rtl="0"/>
            <a:r>
              <a:rPr lang="es-ES" noProof="0" smtClean="0"/>
              <a:t>Segundo nivel</a:t>
            </a:r>
          </a:p>
          <a:p>
            <a:pPr lvl="2" rtl="0"/>
            <a:r>
              <a:rPr lang="es-ES" noProof="0" smtClean="0"/>
              <a:t>Tercer nivel</a:t>
            </a:r>
          </a:p>
          <a:p>
            <a:pPr lvl="3" rtl="0"/>
            <a:r>
              <a:rPr lang="es-ES" noProof="0" smtClean="0"/>
              <a:t>Cuarto nivel</a:t>
            </a:r>
          </a:p>
          <a:p>
            <a:pPr lvl="4" rtl="0"/>
            <a:r>
              <a:rPr lang="es-ES" noProof="0" smtClean="0"/>
              <a:t>Quinto nivel</a:t>
            </a:r>
            <a:endParaRPr lang="es-ES" noProof="0" dirty="0"/>
          </a:p>
        </p:txBody>
      </p:sp>
      <p:sp>
        <p:nvSpPr>
          <p:cNvPr id="5" name="Marcador de posición de texto 4"/>
          <p:cNvSpPr>
            <a:spLocks noGrp="1"/>
          </p:cNvSpPr>
          <p:nvPr>
            <p:ph type="body" sz="quarter" idx="3"/>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es-ES" noProof="0" smtClean="0"/>
              <a:t>Haga clic para modificar el estilo de texto del patrón</a:t>
            </a:r>
          </a:p>
        </p:txBody>
      </p:sp>
      <p:sp>
        <p:nvSpPr>
          <p:cNvPr id="6" name="Marcador de posición de contenido 5"/>
          <p:cNvSpPr>
            <a:spLocks noGrp="1"/>
          </p:cNvSpPr>
          <p:nvPr>
            <p:ph sz="quarter" idx="4"/>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smtClean="0"/>
              <a:t>Haga clic para modificar el estilo de texto del patrón</a:t>
            </a:r>
          </a:p>
          <a:p>
            <a:pPr lvl="1" rtl="0"/>
            <a:r>
              <a:rPr lang="es-ES" noProof="0" smtClean="0"/>
              <a:t>Segundo nivel</a:t>
            </a:r>
          </a:p>
          <a:p>
            <a:pPr lvl="2" rtl="0"/>
            <a:r>
              <a:rPr lang="es-ES" noProof="0" smtClean="0"/>
              <a:t>Tercer nivel</a:t>
            </a:r>
          </a:p>
          <a:p>
            <a:pPr lvl="3" rtl="0"/>
            <a:r>
              <a:rPr lang="es-ES" noProof="0" smtClean="0"/>
              <a:t>Cuarto nivel</a:t>
            </a:r>
          </a:p>
          <a:p>
            <a:pPr lvl="4" rtl="0"/>
            <a:r>
              <a:rPr lang="es-ES" noProof="0" smtClean="0"/>
              <a:t>Quinto nivel</a:t>
            </a:r>
            <a:endParaRPr lang="es-ES" noProof="0" dirty="0"/>
          </a:p>
        </p:txBody>
      </p:sp>
      <p:sp>
        <p:nvSpPr>
          <p:cNvPr id="7" name="Marcador de posición de fecha 6"/>
          <p:cNvSpPr>
            <a:spLocks noGrp="1"/>
          </p:cNvSpPr>
          <p:nvPr>
            <p:ph type="dt" sz="half" idx="10"/>
          </p:nvPr>
        </p:nvSpPr>
        <p:spPr/>
        <p:txBody>
          <a:bodyPr rtlCol="0"/>
          <a:lstStyle>
            <a:lvl1pPr algn="r">
              <a:defRPr/>
            </a:lvl1pPr>
          </a:lstStyle>
          <a:p>
            <a:fld id="{724076C6-356A-48AB-A8EF-572AE4A11929}" type="datetime1">
              <a:rPr lang="es-ES" smtClean="0"/>
              <a:pPr/>
              <a:t>16/10/2018</a:t>
            </a:fld>
            <a:endParaRPr lang="es-ES" dirty="0"/>
          </a:p>
        </p:txBody>
      </p:sp>
      <p:sp>
        <p:nvSpPr>
          <p:cNvPr id="8" name="Marcador de posición de pie de página 7"/>
          <p:cNvSpPr>
            <a:spLocks noGrp="1"/>
          </p:cNvSpPr>
          <p:nvPr>
            <p:ph type="ftr" sz="quarter" idx="11"/>
          </p:nvPr>
        </p:nvSpPr>
        <p:spPr/>
        <p:txBody>
          <a:bodyPr rtlCol="0"/>
          <a:lstStyle/>
          <a:p>
            <a:pPr rtl="0"/>
            <a:endParaRPr lang="es-ES" noProof="0" dirty="0"/>
          </a:p>
        </p:txBody>
      </p:sp>
      <p:sp>
        <p:nvSpPr>
          <p:cNvPr id="9" name="Marcador de posición de número de diapositiva 8"/>
          <p:cNvSpPr>
            <a:spLocks noGrp="1"/>
          </p:cNvSpPr>
          <p:nvPr>
            <p:ph type="sldNum" sz="quarter" idx="12"/>
          </p:nvPr>
        </p:nvSpPr>
        <p:spPr/>
        <p:txBody>
          <a:bodyPr rtlCol="0"/>
          <a:lstStyle/>
          <a:p>
            <a:pPr rtl="0"/>
            <a:fld id="{2A013F82-EE5E-44EE-A61D-E31C6657F26F}" type="slidenum">
              <a:rPr lang="es-ES" noProof="0" smtClean="0"/>
              <a:t>‹Nº›</a:t>
            </a:fld>
            <a:endParaRPr lang="es-ES"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smtClean="0"/>
              <a:t>Haga clic para modificar el estilo de título del patrón</a:t>
            </a:r>
            <a:endParaRPr lang="es-ES" noProof="0" dirty="0"/>
          </a:p>
        </p:txBody>
      </p:sp>
      <p:sp>
        <p:nvSpPr>
          <p:cNvPr id="3" name="Marcador de posición de fecha 2"/>
          <p:cNvSpPr>
            <a:spLocks noGrp="1"/>
          </p:cNvSpPr>
          <p:nvPr>
            <p:ph type="dt" sz="half" idx="10"/>
          </p:nvPr>
        </p:nvSpPr>
        <p:spPr/>
        <p:txBody>
          <a:bodyPr rtlCol="0"/>
          <a:lstStyle>
            <a:lvl1pPr algn="r">
              <a:defRPr/>
            </a:lvl1pPr>
          </a:lstStyle>
          <a:p>
            <a:fld id="{E4A686D9-BDBD-4090-B19D-04E04F3CB648}" type="datetime1">
              <a:rPr lang="es-ES" smtClean="0"/>
              <a:pPr/>
              <a:t>16/10/2018</a:t>
            </a:fld>
            <a:endParaRPr lang="es-ES" dirty="0"/>
          </a:p>
        </p:txBody>
      </p:sp>
      <p:sp>
        <p:nvSpPr>
          <p:cNvPr id="4" name="Marcador de posición de pie de página 3"/>
          <p:cNvSpPr>
            <a:spLocks noGrp="1"/>
          </p:cNvSpPr>
          <p:nvPr>
            <p:ph type="ftr" sz="quarter" idx="11"/>
          </p:nvPr>
        </p:nvSpPr>
        <p:spPr/>
        <p:txBody>
          <a:bodyPr rtlCol="0"/>
          <a:lstStyle/>
          <a:p>
            <a:pPr rtl="0"/>
            <a:endParaRPr lang="es-ES" noProof="0" dirty="0"/>
          </a:p>
        </p:txBody>
      </p:sp>
      <p:sp>
        <p:nvSpPr>
          <p:cNvPr id="5" name="Marcador de posición de número de diapositiva 4"/>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bg>
      <p:bgPr>
        <a:solidFill>
          <a:schemeClr val="bg2"/>
        </a:solidFill>
        <a:effectLst/>
      </p:bgPr>
    </p:bg>
    <p:spTree>
      <p:nvGrpSpPr>
        <p:cNvPr id="1" name=""/>
        <p:cNvGrpSpPr/>
        <p:nvPr/>
      </p:nvGrpSpPr>
      <p:grpSpPr>
        <a:xfrm>
          <a:off x="0" y="0"/>
          <a:ext cx="0" cy="0"/>
          <a:chOff x="0" y="0"/>
          <a:chExt cx="0" cy="0"/>
        </a:xfrm>
      </p:grpSpPr>
      <p:sp>
        <p:nvSpPr>
          <p:cNvPr id="2" name="Marcador de posición de fecha 1"/>
          <p:cNvSpPr>
            <a:spLocks noGrp="1"/>
          </p:cNvSpPr>
          <p:nvPr>
            <p:ph type="dt" sz="half" idx="10"/>
          </p:nvPr>
        </p:nvSpPr>
        <p:spPr/>
        <p:txBody>
          <a:bodyPr rtlCol="0"/>
          <a:lstStyle>
            <a:lvl1pPr algn="r">
              <a:defRPr/>
            </a:lvl1pPr>
          </a:lstStyle>
          <a:p>
            <a:fld id="{D1B4D0FB-1285-4974-8D4E-BCFCC0FA7978}" type="datetime1">
              <a:rPr lang="es-ES" smtClean="0"/>
              <a:pPr/>
              <a:t>16/10/2018</a:t>
            </a:fld>
            <a:endParaRPr lang="es-ES" dirty="0"/>
          </a:p>
        </p:txBody>
      </p:sp>
      <p:sp>
        <p:nvSpPr>
          <p:cNvPr id="3" name="Marcador de posición de pie de página 2"/>
          <p:cNvSpPr>
            <a:spLocks noGrp="1"/>
          </p:cNvSpPr>
          <p:nvPr>
            <p:ph type="ftr" sz="quarter" idx="11"/>
          </p:nvPr>
        </p:nvSpPr>
        <p:spPr/>
        <p:txBody>
          <a:bodyPr rtlCol="0"/>
          <a:lstStyle/>
          <a:p>
            <a:pPr rtl="0"/>
            <a:endParaRPr lang="es-ES" noProof="0" dirty="0"/>
          </a:p>
        </p:txBody>
      </p:sp>
      <p:sp>
        <p:nvSpPr>
          <p:cNvPr id="4" name="Marcador de posición de número de diapositiva 3"/>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es-ES" noProof="0" smtClean="0"/>
              <a:t>Haga clic para modificar el estilo de título del patrón</a:t>
            </a:r>
            <a:endParaRPr lang="es-ES" noProof="0" dirty="0"/>
          </a:p>
        </p:txBody>
      </p:sp>
      <p:sp>
        <p:nvSpPr>
          <p:cNvPr id="3" name="Marcador de posición de contenido 2"/>
          <p:cNvSpPr>
            <a:spLocks noGrp="1"/>
          </p:cNvSpPr>
          <p:nvPr>
            <p:ph idx="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es-ES" noProof="0" smtClean="0"/>
              <a:t>Haga clic para modificar el estilo de texto del patrón</a:t>
            </a:r>
          </a:p>
          <a:p>
            <a:pPr lvl="1" rtl="0"/>
            <a:r>
              <a:rPr lang="es-ES" noProof="0" smtClean="0"/>
              <a:t>Segundo nivel</a:t>
            </a:r>
          </a:p>
          <a:p>
            <a:pPr lvl="2" rtl="0"/>
            <a:r>
              <a:rPr lang="es-ES" noProof="0" smtClean="0"/>
              <a:t>Tercer nivel</a:t>
            </a:r>
          </a:p>
          <a:p>
            <a:pPr lvl="3" rtl="0"/>
            <a:r>
              <a:rPr lang="es-ES" noProof="0" smtClean="0"/>
              <a:t>Cuarto nivel</a:t>
            </a:r>
          </a:p>
          <a:p>
            <a:pPr lvl="4" rtl="0"/>
            <a:r>
              <a:rPr lang="es-ES" noProof="0" smtClean="0"/>
              <a:t>Quinto nivel</a:t>
            </a:r>
            <a:endParaRPr lang="es-ES" noProof="0" dirty="0"/>
          </a:p>
        </p:txBody>
      </p:sp>
      <p:sp>
        <p:nvSpPr>
          <p:cNvPr id="4" name="Marcador de posición de texto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es-ES" noProof="0" smtClean="0"/>
              <a:t>Haga clic para modificar el estilo de texto del patrón</a:t>
            </a:r>
          </a:p>
        </p:txBody>
      </p:sp>
      <p:sp>
        <p:nvSpPr>
          <p:cNvPr id="5" name="Marcador de posición de fecha 4"/>
          <p:cNvSpPr>
            <a:spLocks noGrp="1"/>
          </p:cNvSpPr>
          <p:nvPr>
            <p:ph type="dt" sz="half" idx="10"/>
          </p:nvPr>
        </p:nvSpPr>
        <p:spPr/>
        <p:txBody>
          <a:bodyPr rtlCol="0"/>
          <a:lstStyle>
            <a:lvl1pPr algn="r">
              <a:defRPr/>
            </a:lvl1pPr>
          </a:lstStyle>
          <a:p>
            <a:fld id="{9C3D96D5-80C9-4ED7-89C2-CE590C3C6CB2}" type="datetime1">
              <a:rPr lang="es-ES" smtClean="0"/>
              <a:pPr/>
              <a:t>16/10/2018</a:t>
            </a:fld>
            <a:endParaRPr lang="es-ES"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2A013F82-EE5E-44EE-A61D-E31C6657F26F}" type="slidenum">
              <a:rPr lang="es-ES" noProof="0"/>
              <a:t>‹Nº›</a:t>
            </a:fld>
            <a:endParaRPr lang="es-ES"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posición de imagen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es-ES" noProof="0" smtClean="0"/>
              <a:t>Haga clic en el icono para agregar una imagen</a:t>
            </a:r>
            <a:endParaRPr lang="es-ES" noProof="0" dirty="0"/>
          </a:p>
        </p:txBody>
      </p:sp>
      <p:sp>
        <p:nvSpPr>
          <p:cNvPr id="2" name="Título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es-ES" noProof="0" smtClean="0"/>
              <a:t>Haga clic para modificar el estilo de título del patrón</a:t>
            </a:r>
            <a:endParaRPr lang="es-ES" noProof="0" dirty="0"/>
          </a:p>
        </p:txBody>
      </p:sp>
      <p:sp>
        <p:nvSpPr>
          <p:cNvPr id="4" name="Marcador de posición de texto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es-ES" noProof="0" smtClean="0"/>
              <a:t>Haga clic para modificar el estilo de texto del patrón</a:t>
            </a:r>
          </a:p>
        </p:txBody>
      </p:sp>
      <p:sp>
        <p:nvSpPr>
          <p:cNvPr id="5" name="Marcador de posición de fecha 4"/>
          <p:cNvSpPr>
            <a:spLocks noGrp="1"/>
          </p:cNvSpPr>
          <p:nvPr>
            <p:ph type="dt" sz="half" idx="10"/>
          </p:nvPr>
        </p:nvSpPr>
        <p:spPr/>
        <p:txBody>
          <a:bodyPr rtlCol="0"/>
          <a:lstStyle>
            <a:lvl1pPr algn="r">
              <a:defRPr/>
            </a:lvl1pPr>
          </a:lstStyle>
          <a:p>
            <a:fld id="{DA911BAB-2490-48FD-81BA-E5EB85DA87AE}" type="datetime1">
              <a:rPr lang="es-ES" smtClean="0"/>
              <a:pPr/>
              <a:t>16/10/2018</a:t>
            </a:fld>
            <a:endParaRPr lang="es-ES"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2A013F82-EE5E-44EE-A61D-E31C6657F26F}" type="slidenum">
              <a:rPr lang="es-ES" noProof="0"/>
              <a:pPr rtl="0"/>
              <a:t>‹Nº›</a:t>
            </a:fld>
            <a:endParaRPr lang="es-ES" noProof="0"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Marcador de posición de título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es-ES" noProof="0" dirty="0"/>
              <a:t>Haga clic para modificar el estilo de título del patrón</a:t>
            </a:r>
          </a:p>
        </p:txBody>
      </p:sp>
      <p:sp>
        <p:nvSpPr>
          <p:cNvPr id="3" name="Marcador de posición de texto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posición de fecha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algn="r"/>
            <a:fld id="{7170E197-1079-4777-8273-53286CD6A787}" type="datetime1">
              <a:rPr lang="es-ES" smtClean="0"/>
              <a:pPr algn="r"/>
              <a:t>16/10/2018</a:t>
            </a:fld>
            <a:endParaRPr lang="es-ES" dirty="0"/>
          </a:p>
        </p:txBody>
      </p:sp>
      <p:sp>
        <p:nvSpPr>
          <p:cNvPr id="5" name="Marcador de posición de pie de página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rtl="0"/>
            <a:endParaRPr lang="es-ES" noProof="0" dirty="0"/>
          </a:p>
        </p:txBody>
      </p:sp>
      <p:sp>
        <p:nvSpPr>
          <p:cNvPr id="6" name="Marcador de posición de número de diapositiva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2A013F82-EE5E-44EE-A61D-E31C6657F26F}" type="slidenum">
              <a:rPr lang="es-ES" smtClean="0"/>
              <a:pPr/>
              <a:t>‹Nº›</a:t>
            </a:fld>
            <a:endParaRPr lang="es-ES"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ctrTitle"/>
          </p:nvPr>
        </p:nvSpPr>
        <p:spPr/>
        <p:txBody>
          <a:bodyPr rtlCol="0"/>
          <a:lstStyle/>
          <a:p>
            <a:pPr rtl="0"/>
            <a:r>
              <a:rPr lang="es-ES" dirty="0" smtClean="0"/>
              <a:t>Redes Inalámbricas de Área Personal. (WPAN)</a:t>
            </a:r>
            <a:endParaRPr lang="es-ES" dirty="0"/>
          </a:p>
        </p:txBody>
      </p:sp>
      <p:sp>
        <p:nvSpPr>
          <p:cNvPr id="4" name="Subtítulo 3"/>
          <p:cNvSpPr>
            <a:spLocks noGrp="1"/>
          </p:cNvSpPr>
          <p:nvPr>
            <p:ph type="subTitle" idx="1"/>
          </p:nvPr>
        </p:nvSpPr>
        <p:spPr/>
        <p:txBody>
          <a:bodyPr rtlCol="0"/>
          <a:lstStyle/>
          <a:p>
            <a:pPr rtl="0"/>
            <a:r>
              <a:rPr lang="es-ES" dirty="0" smtClean="0"/>
              <a:t>José Carlos delgado Aguirre.</a:t>
            </a:r>
          </a:p>
          <a:p>
            <a:pPr rtl="0"/>
            <a:r>
              <a:rPr lang="es-ES" dirty="0" smtClean="0"/>
              <a:t>Víctor Manuel volado moreno.</a:t>
            </a:r>
            <a:endParaRPr lang="es-ES" dirty="0"/>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908721"/>
            <a:ext cx="9134391" cy="5111080"/>
          </a:xfrm>
        </p:spPr>
        <p:txBody>
          <a:bodyPr>
            <a:normAutofit/>
          </a:bodyPr>
          <a:lstStyle/>
          <a:p>
            <a:r>
              <a:rPr lang="es-MX" dirty="0"/>
              <a:t>El estándar Bluetooth se divide en múltiples normas:</a:t>
            </a:r>
          </a:p>
          <a:p>
            <a:r>
              <a:rPr lang="es-MX" dirty="0"/>
              <a:t>IEEE 802.15.1 define Bluetooth 1.x, que puede alcanzar velocidades de 1 Mbps;</a:t>
            </a:r>
          </a:p>
          <a:p>
            <a:r>
              <a:rPr lang="es-MX" dirty="0"/>
              <a:t>IEEE 802.15.2 recomienda prácticas para utilizar la banda de frecuencia de 2.4 GHz (la frecuencia también utilizada por WiFi). Sin embargo, este estándar todavía no se ha aprobado;</a:t>
            </a:r>
          </a:p>
          <a:p>
            <a:r>
              <a:rPr lang="es-MX" dirty="0"/>
              <a:t>IEEE 802.15.3 es un estándar que actualmente se está desarrollando, que ofrecerá velocidad de banda ancha (20 Mbps) con Bluetooth;</a:t>
            </a:r>
          </a:p>
          <a:p>
            <a:r>
              <a:rPr lang="es-MX" dirty="0"/>
              <a:t>IEEE 802.15.4 es un estándar que actualmente se está desarrollando para el uso con aplicaciones Bluetooth de baja velocidad.</a:t>
            </a:r>
          </a:p>
          <a:p>
            <a:endParaRPr lang="es-MX" dirty="0"/>
          </a:p>
        </p:txBody>
      </p:sp>
    </p:spTree>
    <p:extLst>
      <p:ext uri="{BB962C8B-B14F-4D97-AF65-F5344CB8AC3E}">
        <p14:creationId xmlns:p14="http://schemas.microsoft.com/office/powerpoint/2010/main" val="4223461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Arquitectura</a:t>
            </a:r>
            <a:endParaRPr lang="es-MX" dirty="0"/>
          </a:p>
        </p:txBody>
      </p:sp>
      <p:sp>
        <p:nvSpPr>
          <p:cNvPr id="3" name="Marcador de contenido 2"/>
          <p:cNvSpPr>
            <a:spLocks noGrp="1"/>
          </p:cNvSpPr>
          <p:nvPr>
            <p:ph idx="1"/>
          </p:nvPr>
        </p:nvSpPr>
        <p:spPr/>
        <p:txBody>
          <a:bodyPr/>
          <a:lstStyle/>
          <a:p>
            <a:r>
              <a:rPr lang="es-MX" dirty="0"/>
              <a:t>Buscando ampliar la compatibilidad de los dispositivos Bluetooth, los dispositivos que se apegan al estándar utilizan como interfaz entre el dispositivo anfitrión (laptop, teléfono celular, </a:t>
            </a:r>
            <a:r>
              <a:rPr lang="es-MX" dirty="0" err="1"/>
              <a:t>etc</a:t>
            </a:r>
            <a:r>
              <a:rPr lang="es-MX" dirty="0"/>
              <a:t>) y el dispositivo Bluetooth como tal (chip Bluetooth) una interfaz denominada HCI (Host </a:t>
            </a:r>
            <a:r>
              <a:rPr lang="es-MX" dirty="0" err="1"/>
              <a:t>Controller</a:t>
            </a:r>
            <a:r>
              <a:rPr lang="es-MX" dirty="0"/>
              <a:t> Interface)</a:t>
            </a:r>
          </a:p>
        </p:txBody>
      </p:sp>
      <p:pic>
        <p:nvPicPr>
          <p:cNvPr id="4" name="Imagen 3"/>
          <p:cNvPicPr>
            <a:picLocks noChangeAspect="1"/>
          </p:cNvPicPr>
          <p:nvPr/>
        </p:nvPicPr>
        <p:blipFill>
          <a:blip r:embed="rId2"/>
          <a:stretch>
            <a:fillRect/>
          </a:stretch>
        </p:blipFill>
        <p:spPr>
          <a:xfrm>
            <a:off x="5446340" y="3429000"/>
            <a:ext cx="4693485" cy="3096344"/>
          </a:xfrm>
          <a:prstGeom prst="rect">
            <a:avLst/>
          </a:prstGeom>
        </p:spPr>
      </p:pic>
    </p:spTree>
    <p:extLst>
      <p:ext uri="{BB962C8B-B14F-4D97-AF65-F5344CB8AC3E}">
        <p14:creationId xmlns:p14="http://schemas.microsoft.com/office/powerpoint/2010/main" val="754144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620689"/>
            <a:ext cx="9134391" cy="5399112"/>
          </a:xfrm>
        </p:spPr>
        <p:txBody>
          <a:bodyPr/>
          <a:lstStyle/>
          <a:p>
            <a:r>
              <a:rPr lang="es-MX" dirty="0"/>
              <a:t>El hardware que compone el dispositivo Bluetooth está compuesto por dos partes. Un dispositivo de radio, encargado de modular y transmitir la señal; y un controlador digital. El controlador digital está compuesto por un CPU, por un procesador de señales </a:t>
            </a:r>
            <a:r>
              <a:rPr lang="es-MX" dirty="0" smtClean="0"/>
              <a:t>digitales llamado </a:t>
            </a:r>
            <a:r>
              <a:rPr lang="es-MX" dirty="0"/>
              <a:t>Link </a:t>
            </a:r>
            <a:r>
              <a:rPr lang="es-MX" dirty="0" err="1"/>
              <a:t>Controller</a:t>
            </a:r>
            <a:r>
              <a:rPr lang="es-MX" dirty="0"/>
              <a:t> </a:t>
            </a:r>
            <a:r>
              <a:rPr lang="es-MX" dirty="0" smtClean="0"/>
              <a:t>y </a:t>
            </a:r>
            <a:r>
              <a:rPr lang="es-MX" dirty="0"/>
              <a:t>de los interfaces con el </a:t>
            </a:r>
            <a:r>
              <a:rPr lang="es-MX" dirty="0" smtClean="0"/>
              <a:t>dispositivo </a:t>
            </a:r>
            <a:r>
              <a:rPr lang="es-MX" dirty="0"/>
              <a:t>anfitrión. </a:t>
            </a:r>
            <a:endParaRPr lang="es-MX" dirty="0" smtClean="0"/>
          </a:p>
          <a:p>
            <a:r>
              <a:rPr lang="es-MX" dirty="0"/>
              <a:t>El </a:t>
            </a:r>
            <a:r>
              <a:rPr lang="es-MX" dirty="0" smtClean="0"/>
              <a:t>Link </a:t>
            </a:r>
            <a:r>
              <a:rPr lang="es-MX" dirty="0" err="1"/>
              <a:t>Controller</a:t>
            </a:r>
            <a:r>
              <a:rPr lang="es-MX" dirty="0"/>
              <a:t> está encargado de hacer el procesamiento de la banda base y del manejo de los protocolos ARQ y FEC de capa física. Además, se encarga de las funciones de transferencia (tanto asíncrona como </a:t>
            </a:r>
            <a:r>
              <a:rPr lang="es-MX" dirty="0" smtClean="0"/>
              <a:t>síncrona</a:t>
            </a:r>
            <a:r>
              <a:rPr lang="es-MX" dirty="0"/>
              <a:t>), codificación de Audio y cifrado de </a:t>
            </a:r>
            <a:r>
              <a:rPr lang="es-MX" dirty="0" smtClean="0"/>
              <a:t>datos.</a:t>
            </a:r>
          </a:p>
          <a:p>
            <a:r>
              <a:rPr lang="es-MX" dirty="0"/>
              <a:t>El CPU del dispositivo se encarga de atender las instrucciones relacionadas con Bluetooth del dispositivo anfitrión, para así simplificar su operación. Para ello, sobre el CPU corre un software denominado Link Manager que tiene la función de comunicarse con otros dispositivos por medio del protocolo LMP. </a:t>
            </a:r>
          </a:p>
        </p:txBody>
      </p:sp>
    </p:spTree>
    <p:extLst>
      <p:ext uri="{BB962C8B-B14F-4D97-AF65-F5344CB8AC3E}">
        <p14:creationId xmlns:p14="http://schemas.microsoft.com/office/powerpoint/2010/main" val="3134080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332657"/>
            <a:ext cx="9134391" cy="3312367"/>
          </a:xfrm>
        </p:spPr>
        <p:txBody>
          <a:bodyPr>
            <a:normAutofit fontScale="85000" lnSpcReduction="10000"/>
          </a:bodyPr>
          <a:lstStyle/>
          <a:p>
            <a:r>
              <a:rPr lang="es-MX" dirty="0"/>
              <a:t>Entre las tareas realizadas por el LC y el Link Manager, destacan las siguientes: </a:t>
            </a:r>
          </a:p>
          <a:p>
            <a:r>
              <a:rPr lang="es-MX" dirty="0" smtClean="0"/>
              <a:t>Envío </a:t>
            </a:r>
            <a:r>
              <a:rPr lang="es-MX" dirty="0"/>
              <a:t>y Recepción de Datos. </a:t>
            </a:r>
          </a:p>
          <a:p>
            <a:r>
              <a:rPr lang="es-MX" dirty="0" err="1" smtClean="0"/>
              <a:t>Empaginamiento</a:t>
            </a:r>
            <a:r>
              <a:rPr lang="es-MX" dirty="0" smtClean="0"/>
              <a:t> </a:t>
            </a:r>
            <a:r>
              <a:rPr lang="es-MX" dirty="0"/>
              <a:t>y Peticiones. </a:t>
            </a:r>
          </a:p>
          <a:p>
            <a:r>
              <a:rPr lang="es-MX" dirty="0" smtClean="0"/>
              <a:t>Determinación </a:t>
            </a:r>
            <a:r>
              <a:rPr lang="es-MX" dirty="0"/>
              <a:t>de Conexiones. </a:t>
            </a:r>
          </a:p>
          <a:p>
            <a:r>
              <a:rPr lang="es-MX" dirty="0" smtClean="0"/>
              <a:t>Autenticación</a:t>
            </a:r>
            <a:r>
              <a:rPr lang="es-MX" dirty="0"/>
              <a:t>. </a:t>
            </a:r>
          </a:p>
          <a:p>
            <a:r>
              <a:rPr lang="es-MX" dirty="0" smtClean="0"/>
              <a:t>Negociación </a:t>
            </a:r>
            <a:r>
              <a:rPr lang="es-MX" dirty="0"/>
              <a:t>y determinación de tipos de enlace, por ejemplo SCO o </a:t>
            </a:r>
            <a:r>
              <a:rPr lang="es-MX" dirty="0" smtClean="0"/>
              <a:t>ACL.</a:t>
            </a:r>
            <a:endParaRPr lang="es-MX" dirty="0"/>
          </a:p>
          <a:p>
            <a:r>
              <a:rPr lang="es-MX" dirty="0" smtClean="0"/>
              <a:t>Determinación </a:t>
            </a:r>
            <a:r>
              <a:rPr lang="es-MX" dirty="0"/>
              <a:t>del tipo de cuerpo de cada paquete.</a:t>
            </a:r>
          </a:p>
        </p:txBody>
      </p:sp>
      <p:pic>
        <p:nvPicPr>
          <p:cNvPr id="5" name="Imagen 4"/>
          <p:cNvPicPr>
            <a:picLocks noChangeAspect="1"/>
          </p:cNvPicPr>
          <p:nvPr/>
        </p:nvPicPr>
        <p:blipFill>
          <a:blip r:embed="rId2"/>
          <a:stretch>
            <a:fillRect/>
          </a:stretch>
        </p:blipFill>
        <p:spPr>
          <a:xfrm>
            <a:off x="2494012" y="3933056"/>
            <a:ext cx="7038975" cy="2638425"/>
          </a:xfrm>
          <a:prstGeom prst="rect">
            <a:avLst/>
          </a:prstGeom>
        </p:spPr>
      </p:pic>
    </p:spTree>
    <p:extLst>
      <p:ext uri="{BB962C8B-B14F-4D97-AF65-F5344CB8AC3E}">
        <p14:creationId xmlns:p14="http://schemas.microsoft.com/office/powerpoint/2010/main" val="922294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Aplicaciones.</a:t>
            </a:r>
            <a:endParaRPr lang="es-MX" dirty="0"/>
          </a:p>
        </p:txBody>
      </p:sp>
      <p:sp>
        <p:nvSpPr>
          <p:cNvPr id="3" name="Marcador de contenido 2"/>
          <p:cNvSpPr>
            <a:spLocks noGrp="1"/>
          </p:cNvSpPr>
          <p:nvPr>
            <p:ph idx="1"/>
          </p:nvPr>
        </p:nvSpPr>
        <p:spPr/>
        <p:txBody>
          <a:bodyPr>
            <a:normAutofit fontScale="77500" lnSpcReduction="20000"/>
          </a:bodyPr>
          <a:lstStyle/>
          <a:p>
            <a:r>
              <a:rPr lang="es-MX" dirty="0" smtClean="0"/>
              <a:t>Navegar </a:t>
            </a:r>
            <a:r>
              <a:rPr lang="es-MX" dirty="0"/>
              <a:t>por Internet mediante ordenadores personales fijos o portátiles sin conexión física de cables a una roseta de teléfono; facilitando de este modo la instalación y reduciendo la inversión necesaria en cableado.</a:t>
            </a:r>
          </a:p>
          <a:p>
            <a:r>
              <a:rPr lang="es-MX" dirty="0"/>
              <a:t>Sincronizar automáticamente y de forma totalmente transparente al usuario, un ordenador y un asistente digital personal; de forma que, por ejemplo, se transfieran los datos del día del asistente digital personal al ordenador personal de sobremesa antes de entrar en la oficina.</a:t>
            </a:r>
          </a:p>
          <a:p>
            <a:r>
              <a:rPr lang="es-MX" dirty="0"/>
              <a:t>Transferir documentos y presentaciones automáticamente a los participantes de una reunión sin necesidad de un cable.</a:t>
            </a:r>
          </a:p>
          <a:p>
            <a:r>
              <a:rPr lang="es-MX" dirty="0"/>
              <a:t>Navegar por Internet a través de una red celular en un ordenador portátil sin necesidad de cableado alguno entre el ordenador y el teléfono móvil.</a:t>
            </a:r>
          </a:p>
          <a:p>
            <a:r>
              <a:rPr lang="es-MX" dirty="0"/>
              <a:t>Contestar las llamadas al teléfono móvil con un auricular manos libres sin necesidad de cable en combinación con la tecnología de reconocimiento de voz.</a:t>
            </a:r>
          </a:p>
          <a:p>
            <a:r>
              <a:rPr lang="es-MX" dirty="0"/>
              <a:t>Enviar o imprimir una postal instantáneamente utilizando una cámara digital.</a:t>
            </a:r>
          </a:p>
          <a:p>
            <a:endParaRPr lang="es-MX" dirty="0"/>
          </a:p>
        </p:txBody>
      </p:sp>
    </p:spTree>
    <p:extLst>
      <p:ext uri="{BB962C8B-B14F-4D97-AF65-F5344CB8AC3E}">
        <p14:creationId xmlns:p14="http://schemas.microsoft.com/office/powerpoint/2010/main" val="2372724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ZIGBEE	</a:t>
            </a:r>
            <a:endParaRPr lang="es-MX" dirty="0"/>
          </a:p>
        </p:txBody>
      </p:sp>
      <p:sp>
        <p:nvSpPr>
          <p:cNvPr id="3" name="Marcador de contenido 2"/>
          <p:cNvSpPr>
            <a:spLocks noGrp="1"/>
          </p:cNvSpPr>
          <p:nvPr>
            <p:ph idx="1"/>
          </p:nvPr>
        </p:nvSpPr>
        <p:spPr/>
        <p:txBody>
          <a:bodyPr/>
          <a:lstStyle/>
          <a:p>
            <a:r>
              <a:rPr lang="es-MX" dirty="0" err="1"/>
              <a:t>ZigBee</a:t>
            </a:r>
            <a:r>
              <a:rPr lang="es-MX" dirty="0"/>
              <a:t> es un conjunto de protocolos de alto nivel de comunicación. </a:t>
            </a:r>
            <a:r>
              <a:rPr lang="es-MX" dirty="0" smtClean="0"/>
              <a:t>se </a:t>
            </a:r>
            <a:r>
              <a:rPr lang="es-MX" dirty="0"/>
              <a:t>utiliza para la radiodifusión digital de datos buscando ahorrar lo máximo posible en energía. Una tecnología basada en el estándar de la IEEE, el IEEE 802.15.4</a:t>
            </a:r>
            <a:r>
              <a:rPr lang="es-MX" dirty="0" smtClean="0"/>
              <a:t>.</a:t>
            </a:r>
          </a:p>
          <a:p>
            <a:r>
              <a:rPr lang="es-MX" dirty="0"/>
              <a:t>La tecnología de comunicación inalámbrica </a:t>
            </a:r>
            <a:r>
              <a:rPr lang="es-MX" dirty="0" err="1"/>
              <a:t>ZigBee</a:t>
            </a:r>
            <a:r>
              <a:rPr lang="es-MX" dirty="0"/>
              <a:t> utiliza la banda ISM y por lo general, adopta la banda 2.4GHz para comunicarse con el resto de dispositivos ya que esta se adopta en todo el mundo.</a:t>
            </a:r>
          </a:p>
        </p:txBody>
      </p:sp>
      <p:pic>
        <p:nvPicPr>
          <p:cNvPr id="3080" name="Picture 8" descr="Resultado de imagen para zigbee 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0796" y="4509120"/>
            <a:ext cx="2138731" cy="2138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7026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smtClean="0"/>
              <a:t>Caracteristicas</a:t>
            </a:r>
            <a:r>
              <a:rPr lang="es-MX" dirty="0" smtClean="0"/>
              <a:t>.</a:t>
            </a:r>
            <a:endParaRPr lang="es-MX" dirty="0"/>
          </a:p>
        </p:txBody>
      </p:sp>
      <p:sp>
        <p:nvSpPr>
          <p:cNvPr id="3" name="Marcador de contenido 2"/>
          <p:cNvSpPr>
            <a:spLocks noGrp="1"/>
          </p:cNvSpPr>
          <p:nvPr>
            <p:ph idx="1"/>
          </p:nvPr>
        </p:nvSpPr>
        <p:spPr/>
        <p:txBody>
          <a:bodyPr>
            <a:normAutofit fontScale="77500" lnSpcReduction="20000"/>
          </a:bodyPr>
          <a:lstStyle/>
          <a:p>
            <a:r>
              <a:rPr lang="es-MX" dirty="0" err="1"/>
              <a:t>ZigBee</a:t>
            </a:r>
            <a:r>
              <a:rPr lang="es-MX" dirty="0"/>
              <a:t>, también conocido como "</a:t>
            </a:r>
            <a:r>
              <a:rPr lang="es-MX" dirty="0" err="1"/>
              <a:t>HomeRF</a:t>
            </a:r>
            <a:r>
              <a:rPr lang="es-MX" dirty="0"/>
              <a:t> Lite", es una tecnología inalámbrica con velocidades comprendidas entre 20 kB/s y 250 kB/s.</a:t>
            </a:r>
          </a:p>
          <a:p>
            <a:r>
              <a:rPr lang="es-MX" dirty="0"/>
              <a:t>Los rangos de alcance son de 10 m a 75 m.</a:t>
            </a:r>
          </a:p>
          <a:p>
            <a:r>
              <a:rPr lang="es-MX" dirty="0"/>
              <a:t>Puede usar las bandas libres ISM (6) de 2,4 GHz (Mundial), 868 MHz Europa y 915 MHz EEUU.</a:t>
            </a:r>
          </a:p>
          <a:p>
            <a:r>
              <a:rPr lang="es-MX" dirty="0"/>
              <a:t>Una red </a:t>
            </a:r>
            <a:r>
              <a:rPr lang="es-MX" dirty="0" err="1"/>
              <a:t>ZigBee</a:t>
            </a:r>
            <a:r>
              <a:rPr lang="es-MX" dirty="0"/>
              <a:t> puede estar formada por hasta 255 nodos los cuales tienen la mayor parte del tiempo el </a:t>
            </a:r>
            <a:r>
              <a:rPr lang="es-MX" dirty="0" err="1"/>
              <a:t>transceiver</a:t>
            </a:r>
            <a:r>
              <a:rPr lang="es-MX" dirty="0"/>
              <a:t> </a:t>
            </a:r>
            <a:r>
              <a:rPr lang="es-MX" dirty="0" err="1"/>
              <a:t>ZigBee</a:t>
            </a:r>
            <a:r>
              <a:rPr lang="es-MX" dirty="0"/>
              <a:t> dormido con objeto de consumir menos que otras tecnologías inalámbricas.</a:t>
            </a:r>
          </a:p>
          <a:p>
            <a:r>
              <a:rPr lang="es-MX" dirty="0"/>
              <a:t>Un sensor equipado con un </a:t>
            </a:r>
            <a:r>
              <a:rPr lang="es-MX" dirty="0" err="1"/>
              <a:t>transceiver</a:t>
            </a:r>
            <a:r>
              <a:rPr lang="es-MX" dirty="0"/>
              <a:t> </a:t>
            </a:r>
            <a:r>
              <a:rPr lang="es-MX" dirty="0" err="1"/>
              <a:t>ZigBee</a:t>
            </a:r>
            <a:r>
              <a:rPr lang="es-MX" dirty="0"/>
              <a:t> pueda ser alimentado con dos pilas AA durante al menos 6 meses y hasta 2 años.</a:t>
            </a:r>
          </a:p>
          <a:p>
            <a:r>
              <a:rPr lang="es-MX" dirty="0"/>
              <a:t>La fabricación de un transmisor </a:t>
            </a:r>
            <a:r>
              <a:rPr lang="es-MX" dirty="0" err="1"/>
              <a:t>ZigBee</a:t>
            </a:r>
            <a:r>
              <a:rPr lang="es-MX" dirty="0"/>
              <a:t> consta de menos circuitos analógicos de los que se necesitan habitualmente.</a:t>
            </a:r>
          </a:p>
          <a:p>
            <a:r>
              <a:rPr lang="es-MX" dirty="0"/>
              <a:t>Diferentes tipos de topologías como estrella, punto a punto, malla, árbol.</a:t>
            </a:r>
          </a:p>
          <a:p>
            <a:endParaRPr lang="es-MX" dirty="0"/>
          </a:p>
        </p:txBody>
      </p:sp>
    </p:spTree>
    <p:extLst>
      <p:ext uri="{BB962C8B-B14F-4D97-AF65-F5344CB8AC3E}">
        <p14:creationId xmlns:p14="http://schemas.microsoft.com/office/powerpoint/2010/main" val="160137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548681"/>
            <a:ext cx="9134391" cy="5471120"/>
          </a:xfrm>
        </p:spPr>
        <p:txBody>
          <a:bodyPr>
            <a:normAutofit fontScale="85000" lnSpcReduction="20000"/>
          </a:bodyPr>
          <a:lstStyle/>
          <a:p>
            <a:r>
              <a:rPr lang="es-MX" dirty="0"/>
              <a:t>Acceso de canal mediante CSMA/CA(7) (acceso múltiple por detección de portadora con evasión de colisiones).</a:t>
            </a:r>
          </a:p>
          <a:p>
            <a:r>
              <a:rPr lang="es-MX" dirty="0"/>
              <a:t>Escalabilidad de red. Un mejor soporte para las redes más grandes, ofreciendo más opciones de gestión, flexibilidad y desempeño.</a:t>
            </a:r>
          </a:p>
          <a:p>
            <a:r>
              <a:rPr lang="es-MX" dirty="0"/>
              <a:t>Fragmentación. Nueva capacidad para dividir mensajes más largos y permitir la interacción con otros protocolos y sistemas.</a:t>
            </a:r>
          </a:p>
          <a:p>
            <a:r>
              <a:rPr lang="es-MX" dirty="0"/>
              <a:t>Agilidad de frecuencia. Redes cambian los canales en forma dinámica en caso que ocurran interferencias.</a:t>
            </a:r>
          </a:p>
          <a:p>
            <a:r>
              <a:rPr lang="es-MX" dirty="0"/>
              <a:t>Gestión automatizada de direcciones de dispositivos - El conjunto fue optimizado para grandes redes con gestión de red agregada y herramientas de configuración.</a:t>
            </a:r>
          </a:p>
          <a:p>
            <a:r>
              <a:rPr lang="es-MX" dirty="0"/>
              <a:t>Localización grupal. Ofrece una optimización adicional de tráfico necesaria para las grandes redes.</a:t>
            </a:r>
          </a:p>
          <a:p>
            <a:r>
              <a:rPr lang="es-MX" dirty="0"/>
              <a:t>Puesta de servicio inalámbrico. El conjunto fue mejorado con capacidades seguras para poner en marcha el servicio inalámbrico.</a:t>
            </a:r>
          </a:p>
          <a:p>
            <a:r>
              <a:rPr lang="es-MX" dirty="0"/>
              <a:t>Recolección centralizada de datos. El conjunto fue sintonizado específicamente para optimizar el flujo de información en las grandes redes.</a:t>
            </a:r>
          </a:p>
          <a:p>
            <a:endParaRPr lang="es-MX" dirty="0"/>
          </a:p>
        </p:txBody>
      </p:sp>
    </p:spTree>
    <p:extLst>
      <p:ext uri="{BB962C8B-B14F-4D97-AF65-F5344CB8AC3E}">
        <p14:creationId xmlns:p14="http://schemas.microsoft.com/office/powerpoint/2010/main" val="1656343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smtClean="0"/>
              <a:t>Estandares</a:t>
            </a:r>
            <a:r>
              <a:rPr lang="es-MX" dirty="0" smtClean="0"/>
              <a:t>.</a:t>
            </a:r>
            <a:endParaRPr lang="es-MX" dirty="0"/>
          </a:p>
        </p:txBody>
      </p:sp>
      <p:sp>
        <p:nvSpPr>
          <p:cNvPr id="3" name="Marcador de contenido 2"/>
          <p:cNvSpPr>
            <a:spLocks noGrp="1"/>
          </p:cNvSpPr>
          <p:nvPr>
            <p:ph idx="1"/>
          </p:nvPr>
        </p:nvSpPr>
        <p:spPr>
          <a:xfrm>
            <a:off x="1522413" y="1904999"/>
            <a:ext cx="9134391" cy="4692353"/>
          </a:xfrm>
        </p:spPr>
        <p:txBody>
          <a:bodyPr>
            <a:normAutofit fontScale="92500" lnSpcReduction="10000"/>
          </a:bodyPr>
          <a:lstStyle/>
          <a:p>
            <a:r>
              <a:rPr lang="es-MX" dirty="0" smtClean="0"/>
              <a:t>La tecnología </a:t>
            </a:r>
            <a:r>
              <a:rPr lang="es-MX" dirty="0" err="1" smtClean="0"/>
              <a:t>ZigBee</a:t>
            </a:r>
            <a:r>
              <a:rPr lang="es-MX" dirty="0" smtClean="0"/>
              <a:t> está basada en el estándar IEEE 802.15.4</a:t>
            </a:r>
          </a:p>
          <a:p>
            <a:r>
              <a:rPr lang="es-MX" dirty="0" smtClean="0"/>
              <a:t>IEEE </a:t>
            </a:r>
            <a:r>
              <a:rPr lang="es-MX" dirty="0"/>
              <a:t>802.15.4 es un estándar que define el nivel físico y el control de acceso al medio de redes inalámbricas de área personal con tasas bajas de transmisión de </a:t>
            </a:r>
            <a:r>
              <a:rPr lang="es-MX" dirty="0" smtClean="0"/>
              <a:t>datos.</a:t>
            </a:r>
          </a:p>
          <a:p>
            <a:r>
              <a:rPr lang="es-MX" dirty="0"/>
              <a:t>El propósito del estándar es definir los niveles de red básicos para dar servicio a un tipo específico de red inalámbrica de área personal (WPAN) centrada en la habilitación de comunicación entre dispositivos ubicuos con bajo coste y velocidad (en contraste con esfuerzos más orientados directamente a los usuarios medios, como </a:t>
            </a:r>
            <a:r>
              <a:rPr lang="es-MX" dirty="0" smtClean="0"/>
              <a:t>WiFi). </a:t>
            </a:r>
            <a:r>
              <a:rPr lang="es-MX" dirty="0"/>
              <a:t>Se enfatiza el bajo coste de comunicación con nodos cercanos y sin infraestructura o con muy poca, para favorecer aún más el bajo consumo</a:t>
            </a:r>
            <a:r>
              <a:rPr lang="es-MX" dirty="0" smtClean="0"/>
              <a:t>.</a:t>
            </a:r>
          </a:p>
          <a:p>
            <a:r>
              <a:rPr lang="es-MX" dirty="0"/>
              <a:t>En su forma básica se concibe un área de comunicación de 10 metros con una tasa de transferencia de 250 kbps. </a:t>
            </a:r>
            <a:endParaRPr lang="es-MX" dirty="0" smtClean="0"/>
          </a:p>
        </p:txBody>
      </p:sp>
    </p:spTree>
    <p:extLst>
      <p:ext uri="{BB962C8B-B14F-4D97-AF65-F5344CB8AC3E}">
        <p14:creationId xmlns:p14="http://schemas.microsoft.com/office/powerpoint/2010/main" val="1379965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Protocolos de </a:t>
            </a:r>
            <a:r>
              <a:rPr lang="es-MX" dirty="0" err="1" smtClean="0"/>
              <a:t>ZigBee</a:t>
            </a:r>
            <a:endParaRPr lang="es-MX" dirty="0"/>
          </a:p>
        </p:txBody>
      </p:sp>
      <p:sp>
        <p:nvSpPr>
          <p:cNvPr id="3" name="Marcador de contenido 2"/>
          <p:cNvSpPr>
            <a:spLocks noGrp="1"/>
          </p:cNvSpPr>
          <p:nvPr>
            <p:ph idx="1"/>
          </p:nvPr>
        </p:nvSpPr>
        <p:spPr>
          <a:xfrm>
            <a:off x="693813" y="1988840"/>
            <a:ext cx="6048671" cy="4114801"/>
          </a:xfrm>
        </p:spPr>
        <p:txBody>
          <a:bodyPr/>
          <a:lstStyle/>
          <a:p>
            <a:r>
              <a:rPr lang="es-MX" dirty="0" smtClean="0"/>
              <a:t>Los </a:t>
            </a:r>
            <a:r>
              <a:rPr lang="es-MX" dirty="0"/>
              <a:t>protocolos que se usan para la comunicación entre balizas o nodos hace que se puedan entender cada miembro de la red. Unos protocolos que ‘despiertan’ al nodo para empezar a transmitir y que luego vuelve a dejar en reposo para ahorrar energía.</a:t>
            </a:r>
          </a:p>
        </p:txBody>
      </p:sp>
      <p:pic>
        <p:nvPicPr>
          <p:cNvPr id="2050" name="Picture 2" descr="graf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8508" y="2276872"/>
            <a:ext cx="4606079" cy="33348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6536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¿Qué es WPAN?</a:t>
            </a:r>
            <a:endParaRPr lang="es-MX" dirty="0"/>
          </a:p>
        </p:txBody>
      </p:sp>
      <p:sp>
        <p:nvSpPr>
          <p:cNvPr id="3" name="Marcador de contenido 2"/>
          <p:cNvSpPr>
            <a:spLocks noGrp="1"/>
          </p:cNvSpPr>
          <p:nvPr>
            <p:ph idx="1"/>
          </p:nvPr>
        </p:nvSpPr>
        <p:spPr/>
        <p:txBody>
          <a:bodyPr/>
          <a:lstStyle/>
          <a:p>
            <a:r>
              <a:rPr lang="es-MX" dirty="0"/>
              <a:t>Una </a:t>
            </a:r>
            <a:r>
              <a:rPr lang="es-MX" b="1" dirty="0"/>
              <a:t>red inalámbrica de área personal </a:t>
            </a:r>
            <a:r>
              <a:rPr lang="es-MX" dirty="0"/>
              <a:t>(</a:t>
            </a:r>
            <a:r>
              <a:rPr lang="es-MX" b="1" dirty="0"/>
              <a:t>WPAN</a:t>
            </a:r>
            <a:r>
              <a:rPr lang="es-MX" dirty="0"/>
              <a:t>) incluye redes inalámbricas de corto alcance que abarcan un área de algunas decenas de metros. Este tipo de red se usa generalmente para conectar dispositivos periféricos, como impresoras, teléfonos móviles, electrodomésticos o asistentes personales digitales (PDA) a un ordenador sin utilizar cables. También se pueden conectar de forma inalámbrica dos ordenadores cercanos.</a:t>
            </a:r>
          </a:p>
          <a:p>
            <a:r>
              <a:rPr lang="es-MX" dirty="0"/>
              <a:t/>
            </a:r>
            <a:br>
              <a:rPr lang="es-MX" dirty="0"/>
            </a:br>
            <a:endParaRPr lang="es-MX" dirty="0"/>
          </a:p>
        </p:txBody>
      </p:sp>
    </p:spTree>
    <p:extLst>
      <p:ext uri="{BB962C8B-B14F-4D97-AF65-F5344CB8AC3E}">
        <p14:creationId xmlns:p14="http://schemas.microsoft.com/office/powerpoint/2010/main" val="2464034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Arquitectura</a:t>
            </a:r>
            <a:endParaRPr lang="es-MX" dirty="0"/>
          </a:p>
        </p:txBody>
      </p:sp>
      <p:sp>
        <p:nvSpPr>
          <p:cNvPr id="3" name="Marcador de contenido 2"/>
          <p:cNvSpPr>
            <a:spLocks noGrp="1"/>
          </p:cNvSpPr>
          <p:nvPr>
            <p:ph idx="1"/>
          </p:nvPr>
        </p:nvSpPr>
        <p:spPr/>
        <p:txBody>
          <a:bodyPr/>
          <a:lstStyle/>
          <a:p>
            <a:r>
              <a:rPr lang="es-MX" dirty="0"/>
              <a:t/>
            </a:r>
            <a:br>
              <a:rPr lang="es-MX" dirty="0"/>
            </a:br>
            <a:r>
              <a:rPr lang="es-MX" dirty="0"/>
              <a:t>La arquitectura del protocolo </a:t>
            </a:r>
            <a:r>
              <a:rPr lang="es-MX" dirty="0" err="1"/>
              <a:t>ZigBee</a:t>
            </a:r>
            <a:r>
              <a:rPr lang="es-MX" dirty="0"/>
              <a:t> se divide en tres secciones, de la siguiente manera: </a:t>
            </a:r>
            <a:endParaRPr lang="es-MX" dirty="0" smtClean="0"/>
          </a:p>
          <a:p>
            <a:r>
              <a:rPr lang="es-MX" dirty="0" smtClean="0"/>
              <a:t>IEEE </a:t>
            </a:r>
            <a:r>
              <a:rPr lang="es-MX" dirty="0"/>
              <a:t>802.15.4, que consiste en las capas MAC y física. </a:t>
            </a:r>
            <a:endParaRPr lang="es-MX" dirty="0" smtClean="0"/>
          </a:p>
          <a:p>
            <a:r>
              <a:rPr lang="es-MX" dirty="0" smtClean="0"/>
              <a:t>Las </a:t>
            </a:r>
            <a:r>
              <a:rPr lang="es-MX" dirty="0"/>
              <a:t>capas de </a:t>
            </a:r>
            <a:r>
              <a:rPr lang="es-MX" dirty="0" err="1"/>
              <a:t>ZigBee</a:t>
            </a:r>
            <a:r>
              <a:rPr lang="es-MX" dirty="0"/>
              <a:t>, que consisten en la capa de red, el objeto de dispositivo </a:t>
            </a:r>
            <a:r>
              <a:rPr lang="es-MX" dirty="0" err="1"/>
              <a:t>ZigBee</a:t>
            </a:r>
            <a:r>
              <a:rPr lang="es-MX" dirty="0"/>
              <a:t> (ZDO), la subcapa de la aplicación y la administración de seguridad. </a:t>
            </a:r>
            <a:endParaRPr lang="es-MX" dirty="0" smtClean="0"/>
          </a:p>
          <a:p>
            <a:r>
              <a:rPr lang="es-MX" dirty="0" smtClean="0"/>
              <a:t>Aplicación </a:t>
            </a:r>
            <a:r>
              <a:rPr lang="es-MX" dirty="0"/>
              <a:t>del fabricante: los fabricantes de dispositivos </a:t>
            </a:r>
            <a:r>
              <a:rPr lang="es-MX" dirty="0" err="1"/>
              <a:t>ZigBee</a:t>
            </a:r>
            <a:r>
              <a:rPr lang="es-MX" dirty="0"/>
              <a:t> pueden usar el perfil de la aplicación </a:t>
            </a:r>
            <a:r>
              <a:rPr lang="es-MX" dirty="0" err="1"/>
              <a:t>ZigBee</a:t>
            </a:r>
            <a:r>
              <a:rPr lang="es-MX" dirty="0"/>
              <a:t> o desarrollar su propio perfil de aplicación.</a:t>
            </a:r>
          </a:p>
        </p:txBody>
      </p:sp>
    </p:spTree>
    <p:extLst>
      <p:ext uri="{BB962C8B-B14F-4D97-AF65-F5344CB8AC3E}">
        <p14:creationId xmlns:p14="http://schemas.microsoft.com/office/powerpoint/2010/main" val="199164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endParaRPr lang="es-MX"/>
          </a:p>
        </p:txBody>
      </p:sp>
      <p:pic>
        <p:nvPicPr>
          <p:cNvPr id="5122" name="Picture 2" descr="http://ptgmedia.pearsoncmg.com/images/chap2_9780137134854/elementLinks/02fig06.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6060" y="764704"/>
            <a:ext cx="5832648" cy="5016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4522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Aplicaciones</a:t>
            </a:r>
            <a:endParaRPr lang="es-MX" dirty="0"/>
          </a:p>
        </p:txBody>
      </p:sp>
      <p:sp>
        <p:nvSpPr>
          <p:cNvPr id="3" name="Marcador de contenido 2"/>
          <p:cNvSpPr>
            <a:spLocks noGrp="1"/>
          </p:cNvSpPr>
          <p:nvPr>
            <p:ph idx="1"/>
          </p:nvPr>
        </p:nvSpPr>
        <p:spPr/>
        <p:txBody>
          <a:bodyPr>
            <a:normAutofit fontScale="92500" lnSpcReduction="10000"/>
          </a:bodyPr>
          <a:lstStyle/>
          <a:p>
            <a:r>
              <a:rPr lang="es-MX" dirty="0"/>
              <a:t>El estándar </a:t>
            </a:r>
            <a:r>
              <a:rPr lang="es-MX" dirty="0" err="1"/>
              <a:t>ZigBee</a:t>
            </a:r>
            <a:r>
              <a:rPr lang="es-MX" dirty="0"/>
              <a:t> puede ser empleado en diversos tipos de aplicaciones. Algunas de éstas están relacionadas abajo:</a:t>
            </a:r>
          </a:p>
          <a:p>
            <a:r>
              <a:rPr lang="es-MX" dirty="0"/>
              <a:t>Automación y Control Predial (Seguridad, Control de Acceso e Iluminación);</a:t>
            </a:r>
          </a:p>
          <a:p>
            <a:r>
              <a:rPr lang="es-MX" dirty="0"/>
              <a:t>Control Industrial (gerenciamiento de activos, control de procesos, etc.);</a:t>
            </a:r>
          </a:p>
          <a:p>
            <a:r>
              <a:rPr lang="es-MX" dirty="0"/>
              <a:t>Periféricos para PC (Teclado, mouse y joystick);</a:t>
            </a:r>
          </a:p>
          <a:p>
            <a:r>
              <a:rPr lang="es-MX" dirty="0"/>
              <a:t>Control remoto de productos electrónicos;</a:t>
            </a:r>
          </a:p>
          <a:p>
            <a:r>
              <a:rPr lang="es-MX" dirty="0"/>
              <a:t>Automación residencial y comercial;</a:t>
            </a:r>
          </a:p>
          <a:p>
            <a:r>
              <a:rPr lang="es-MX" dirty="0"/>
              <a:t>Salud Personal (Monitoreo de pacientes, Acompañamiento de </a:t>
            </a:r>
            <a:r>
              <a:rPr lang="es-MX" dirty="0" err="1"/>
              <a:t>Ejercício</a:t>
            </a:r>
            <a:r>
              <a:rPr lang="es-MX"/>
              <a:t> Físico).</a:t>
            </a:r>
          </a:p>
          <a:p>
            <a:endParaRPr lang="es-MX"/>
          </a:p>
        </p:txBody>
      </p:sp>
    </p:spTree>
    <p:extLst>
      <p:ext uri="{BB962C8B-B14F-4D97-AF65-F5344CB8AC3E}">
        <p14:creationId xmlns:p14="http://schemas.microsoft.com/office/powerpoint/2010/main" val="2436836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RFID</a:t>
            </a:r>
            <a:endParaRPr lang="es-MX" dirty="0"/>
          </a:p>
        </p:txBody>
      </p:sp>
      <p:sp>
        <p:nvSpPr>
          <p:cNvPr id="3" name="Marcador de contenido 2"/>
          <p:cNvSpPr>
            <a:spLocks noGrp="1"/>
          </p:cNvSpPr>
          <p:nvPr>
            <p:ph idx="1"/>
          </p:nvPr>
        </p:nvSpPr>
        <p:spPr/>
        <p:txBody>
          <a:bodyPr/>
          <a:lstStyle/>
          <a:p>
            <a:r>
              <a:rPr lang="es-MX" dirty="0" smtClean="0"/>
              <a:t>La</a:t>
            </a:r>
            <a:r>
              <a:rPr lang="es-MX" dirty="0"/>
              <a:t> </a:t>
            </a:r>
            <a:r>
              <a:rPr lang="es-MX" b="1" dirty="0"/>
              <a:t>tecnología RFID, </a:t>
            </a:r>
            <a:r>
              <a:rPr lang="es-MX" dirty="0"/>
              <a:t>más </a:t>
            </a:r>
            <a:r>
              <a:rPr lang="es-MX" dirty="0" smtClean="0"/>
              <a:t>comúnmente </a:t>
            </a:r>
            <a:r>
              <a:rPr lang="es-MX" dirty="0"/>
              <a:t>llamado Radio Frecuencia, es la forma que tiene de comunicarse los objetos modernos. Las diferentes utilidades de la </a:t>
            </a:r>
            <a:r>
              <a:rPr lang="es-MX" dirty="0" smtClean="0"/>
              <a:t>tecnología </a:t>
            </a:r>
            <a:r>
              <a:rPr lang="es-MX" dirty="0"/>
              <a:t>RFID dan </a:t>
            </a:r>
            <a:r>
              <a:rPr lang="es-MX" dirty="0" smtClean="0"/>
              <a:t>respuesta </a:t>
            </a:r>
            <a:r>
              <a:rPr lang="es-MX" dirty="0"/>
              <a:t>a una amplia gama de procesos empresariales.</a:t>
            </a:r>
          </a:p>
          <a:p>
            <a:r>
              <a:rPr lang="es-MX" dirty="0"/>
              <a:t>La tecnología RFID, que responde a las iniciales de Radio Frecuencia Identificación, no es más que un sistema para comunicarse sin cables entre dos o más objetos, dónde uno emite señales de radio y el otro responde en función de la señal recibida.</a:t>
            </a:r>
            <a:endParaRPr lang="es-MX" dirty="0"/>
          </a:p>
        </p:txBody>
      </p:sp>
      <p:pic>
        <p:nvPicPr>
          <p:cNvPr id="1026" name="Picture 2" descr="Resultado de imagen para rfi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902724" y="4653136"/>
            <a:ext cx="2016224" cy="2016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0193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smtClean="0"/>
              <a:t>Caracteristicas</a:t>
            </a:r>
            <a:r>
              <a:rPr lang="es-MX" dirty="0" smtClean="0"/>
              <a:t> y arquitectura.</a:t>
            </a:r>
            <a:endParaRPr lang="es-MX" dirty="0"/>
          </a:p>
        </p:txBody>
      </p:sp>
      <p:sp>
        <p:nvSpPr>
          <p:cNvPr id="3" name="Marcador de contenido 2"/>
          <p:cNvSpPr>
            <a:spLocks noGrp="1"/>
          </p:cNvSpPr>
          <p:nvPr>
            <p:ph idx="1"/>
          </p:nvPr>
        </p:nvSpPr>
        <p:spPr/>
        <p:txBody>
          <a:bodyPr/>
          <a:lstStyle/>
          <a:p>
            <a:r>
              <a:rPr lang="es-ES" dirty="0"/>
              <a:t>La identificación por radiofrecuencia (</a:t>
            </a:r>
            <a:r>
              <a:rPr lang="es-ES" dirty="0" err="1"/>
              <a:t>Radiofrecuency</a:t>
            </a:r>
            <a:r>
              <a:rPr lang="es-ES" dirty="0"/>
              <a:t> </a:t>
            </a:r>
            <a:r>
              <a:rPr lang="es-ES" dirty="0" err="1"/>
              <a:t>Identification</a:t>
            </a:r>
            <a:r>
              <a:rPr lang="es-ES" dirty="0"/>
              <a:t> RF-ID) es una</a:t>
            </a:r>
            <a:endParaRPr lang="es-MX" dirty="0"/>
          </a:p>
          <a:p>
            <a:r>
              <a:rPr lang="es-ES" dirty="0"/>
              <a:t>tecnología emergente de almacenamiento y recuperación de datos de manera remota la cual permite la captura e identificación de cierta información, ya sea de personas u objetos, contenida en etiquetas las cuales son analizadas al entrar en el área de cobertura del lector sin necesidad de contacto directo mediante una transmisión de radiofrecuencia.</a:t>
            </a:r>
            <a:endParaRPr lang="es-MX" dirty="0"/>
          </a:p>
          <a:p>
            <a:endParaRPr lang="es-MX" dirty="0"/>
          </a:p>
        </p:txBody>
      </p:sp>
    </p:spTree>
    <p:extLst>
      <p:ext uri="{BB962C8B-B14F-4D97-AF65-F5344CB8AC3E}">
        <p14:creationId xmlns:p14="http://schemas.microsoft.com/office/powerpoint/2010/main" val="161526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t>Todo Sistema </a:t>
            </a:r>
            <a:r>
              <a:rPr lang="es-ES" b="1" dirty="0" smtClean="0"/>
              <a:t>RFID </a:t>
            </a:r>
            <a:r>
              <a:rPr lang="es-ES" b="1" dirty="0"/>
              <a:t>se compone principalmente de cuatro elementos</a:t>
            </a:r>
            <a:r>
              <a:rPr lang="es-ES" b="1" dirty="0" smtClean="0"/>
              <a:t>.</a:t>
            </a:r>
            <a:endParaRPr lang="es-MX" dirty="0"/>
          </a:p>
        </p:txBody>
      </p:sp>
      <p:sp>
        <p:nvSpPr>
          <p:cNvPr id="3" name="Marcador de contenido 2"/>
          <p:cNvSpPr>
            <a:spLocks noGrp="1"/>
          </p:cNvSpPr>
          <p:nvPr>
            <p:ph idx="1"/>
          </p:nvPr>
        </p:nvSpPr>
        <p:spPr/>
        <p:txBody>
          <a:bodyPr/>
          <a:lstStyle/>
          <a:p>
            <a:r>
              <a:rPr lang="es-MX" dirty="0"/>
              <a:t> -Una etiqueta RFID, </a:t>
            </a:r>
            <a:r>
              <a:rPr lang="es-MX" dirty="0" smtClean="0"/>
              <a:t>también </a:t>
            </a:r>
            <a:r>
              <a:rPr lang="es-MX" dirty="0"/>
              <a:t>llamada </a:t>
            </a:r>
            <a:r>
              <a:rPr lang="es-MX" dirty="0" err="1"/>
              <a:t>tag</a:t>
            </a:r>
            <a:r>
              <a:rPr lang="es-MX" dirty="0"/>
              <a:t> o transpondedor (transmisor y receptor). La etiqueta se inserta o adhiere en un objeto (por ejemplo un </a:t>
            </a:r>
            <a:r>
              <a:rPr lang="es-MX" dirty="0" smtClean="0"/>
              <a:t>vehículo, </a:t>
            </a:r>
            <a:r>
              <a:rPr lang="es-MX" dirty="0"/>
              <a:t>llave, tarjeta, paquete, producto, planta, etc...), animal o persona portando </a:t>
            </a:r>
            <a:r>
              <a:rPr lang="es-MX" dirty="0" smtClean="0"/>
              <a:t>información </a:t>
            </a:r>
            <a:r>
              <a:rPr lang="es-MX" dirty="0"/>
              <a:t>sobre el mismo. </a:t>
            </a:r>
          </a:p>
          <a:p>
            <a:r>
              <a:rPr lang="es-MX" dirty="0"/>
              <a:t>-Consta de un microchip que almacena los datos y una </a:t>
            </a:r>
            <a:r>
              <a:rPr lang="es-MX" dirty="0" smtClean="0"/>
              <a:t>pequeña </a:t>
            </a:r>
            <a:r>
              <a:rPr lang="es-MX" dirty="0"/>
              <a:t>antena que posibilita la </a:t>
            </a:r>
            <a:r>
              <a:rPr lang="es-MX" dirty="0" smtClean="0"/>
              <a:t>comunicación </a:t>
            </a:r>
            <a:r>
              <a:rPr lang="es-MX" dirty="0"/>
              <a:t>por radiofrecuencia con el lector. </a:t>
            </a:r>
          </a:p>
          <a:p>
            <a:endParaRPr lang="es-MX" dirty="0"/>
          </a:p>
        </p:txBody>
      </p:sp>
      <p:pic>
        <p:nvPicPr>
          <p:cNvPr id="2050" name="Picture 2" descr="Resultado de imagen para rfi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0128" y="4509317"/>
            <a:ext cx="4503382" cy="19592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052" name="Picture 4" descr="Resultado de imagen para rfi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17948" y="4581524"/>
            <a:ext cx="2903765" cy="181485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3262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620689"/>
            <a:ext cx="9134391" cy="5399112"/>
          </a:xfrm>
        </p:spPr>
        <p:txBody>
          <a:bodyPr/>
          <a:lstStyle/>
          <a:p>
            <a:r>
              <a:rPr lang="es-MX" dirty="0"/>
              <a:t>-Un lector, encargado de transmitir la suficiente </a:t>
            </a:r>
            <a:r>
              <a:rPr lang="es-MX" dirty="0" smtClean="0"/>
              <a:t>energía </a:t>
            </a:r>
            <a:r>
              <a:rPr lang="es-MX" dirty="0"/>
              <a:t>a la etiqueta para activarla y leer los datos que </a:t>
            </a:r>
            <a:r>
              <a:rPr lang="es-MX" dirty="0" smtClean="0"/>
              <a:t>esta </a:t>
            </a:r>
            <a:r>
              <a:rPr lang="es-MX" dirty="0"/>
              <a:t>le </a:t>
            </a:r>
            <a:r>
              <a:rPr lang="es-MX" dirty="0" smtClean="0"/>
              <a:t>envié. </a:t>
            </a:r>
            <a:r>
              <a:rPr lang="es-MX" dirty="0"/>
              <a:t>Consta de un </a:t>
            </a:r>
            <a:r>
              <a:rPr lang="es-MX" dirty="0" smtClean="0"/>
              <a:t>modulo </a:t>
            </a:r>
            <a:r>
              <a:rPr lang="es-MX" dirty="0"/>
              <a:t>de radiofrecuencia (transmisor y receptor), una unidad de control y una antena para interrogar a los </a:t>
            </a:r>
            <a:r>
              <a:rPr lang="es-MX" dirty="0" err="1"/>
              <a:t>tags</a:t>
            </a:r>
            <a:r>
              <a:rPr lang="es-MX" dirty="0"/>
              <a:t> por radiofrecuencia. </a:t>
            </a:r>
          </a:p>
          <a:p>
            <a:r>
              <a:rPr lang="es-MX" dirty="0"/>
              <a:t>-Un ordenador, host o controlador, que desarrolla la </a:t>
            </a:r>
            <a:r>
              <a:rPr lang="es-MX" dirty="0" smtClean="0"/>
              <a:t>aplicación </a:t>
            </a:r>
            <a:r>
              <a:rPr lang="es-MX" dirty="0"/>
              <a:t>RFID. Es el que recibe la </a:t>
            </a:r>
            <a:r>
              <a:rPr lang="es-MX" dirty="0" smtClean="0"/>
              <a:t>información </a:t>
            </a:r>
            <a:r>
              <a:rPr lang="es-MX" dirty="0"/>
              <a:t>de uno o varios lectores y se la </a:t>
            </a:r>
            <a:r>
              <a:rPr lang="es-MX" dirty="0" smtClean="0"/>
              <a:t>envía </a:t>
            </a:r>
            <a:r>
              <a:rPr lang="es-MX" dirty="0"/>
              <a:t>al sistema de </a:t>
            </a:r>
            <a:r>
              <a:rPr lang="es-MX" dirty="0" smtClean="0"/>
              <a:t>información. También </a:t>
            </a:r>
            <a:r>
              <a:rPr lang="es-MX" dirty="0"/>
              <a:t>es capaz de transmitir </a:t>
            </a:r>
            <a:r>
              <a:rPr lang="es-MX" dirty="0" smtClean="0"/>
              <a:t>ordenes </a:t>
            </a:r>
            <a:r>
              <a:rPr lang="es-MX" dirty="0"/>
              <a:t>al lector. </a:t>
            </a:r>
          </a:p>
          <a:p>
            <a:r>
              <a:rPr lang="es-MX" dirty="0"/>
              <a:t>-Adicionalmente, un middleware y en </a:t>
            </a:r>
            <a:r>
              <a:rPr lang="es-MX" dirty="0" err="1"/>
              <a:t>backend</a:t>
            </a:r>
            <a:r>
              <a:rPr lang="es-MX" dirty="0"/>
              <a:t> un sistema ERP, son necesarios para recoger, filtrar y manejar los datos. </a:t>
            </a:r>
          </a:p>
          <a:p>
            <a:pPr marL="0" indent="0">
              <a:buNone/>
            </a:pPr>
            <a:endParaRPr lang="es-MX" dirty="0"/>
          </a:p>
        </p:txBody>
      </p:sp>
      <p:pic>
        <p:nvPicPr>
          <p:cNvPr id="3076" name="Picture 4" descr="Resultado de imagen para rfi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86100" y="4509120"/>
            <a:ext cx="5315744" cy="22126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8721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MX" b="1" dirty="0" smtClean="0"/>
              <a:t>Clasificación </a:t>
            </a:r>
            <a:r>
              <a:rPr lang="es-MX" b="1" dirty="0"/>
              <a:t>de los sistemas RFID </a:t>
            </a:r>
            <a:r>
              <a:rPr lang="es-MX" b="1" dirty="0" smtClean="0"/>
              <a:t>según características.</a:t>
            </a:r>
            <a:endParaRPr lang="es-MX" dirty="0"/>
          </a:p>
        </p:txBody>
      </p:sp>
      <p:sp>
        <p:nvSpPr>
          <p:cNvPr id="3" name="Marcador de contenido 2"/>
          <p:cNvSpPr>
            <a:spLocks noGrp="1"/>
          </p:cNvSpPr>
          <p:nvPr>
            <p:ph idx="1"/>
          </p:nvPr>
        </p:nvSpPr>
        <p:spPr/>
        <p:txBody>
          <a:bodyPr/>
          <a:lstStyle/>
          <a:p>
            <a:r>
              <a:rPr lang="es-MX" b="1" dirty="0" smtClean="0"/>
              <a:t>Según </a:t>
            </a:r>
            <a:r>
              <a:rPr lang="es-MX" b="1" dirty="0"/>
              <a:t>su capacidad de </a:t>
            </a:r>
            <a:r>
              <a:rPr lang="es-MX" b="1" dirty="0" smtClean="0"/>
              <a:t>programación: </a:t>
            </a:r>
            <a:endParaRPr lang="es-MX" dirty="0"/>
          </a:p>
          <a:p>
            <a:r>
              <a:rPr lang="es-MX" dirty="0"/>
              <a:t>-De </a:t>
            </a:r>
            <a:r>
              <a:rPr lang="es-MX" dirty="0" smtClean="0"/>
              <a:t>solo </a:t>
            </a:r>
            <a:r>
              <a:rPr lang="es-MX" dirty="0"/>
              <a:t>lectura: las etiquetas se programan durante su </a:t>
            </a:r>
            <a:r>
              <a:rPr lang="es-MX" dirty="0" err="1"/>
              <a:t>fabricación</a:t>
            </a:r>
            <a:r>
              <a:rPr lang="es-MX" dirty="0"/>
              <a:t> y no pueden ser reprogramadas. </a:t>
            </a:r>
          </a:p>
          <a:p>
            <a:r>
              <a:rPr lang="es-MX" dirty="0"/>
              <a:t>-De una escritura y </a:t>
            </a:r>
            <a:r>
              <a:rPr lang="es-MX" dirty="0" smtClean="0"/>
              <a:t>múltiples </a:t>
            </a:r>
            <a:r>
              <a:rPr lang="es-MX" dirty="0"/>
              <a:t>lecturas: las etiquetas permiten una </a:t>
            </a:r>
            <a:r>
              <a:rPr lang="es-MX" dirty="0" smtClean="0"/>
              <a:t>única reprogramación.</a:t>
            </a:r>
            <a:r>
              <a:rPr lang="es-MX" dirty="0"/>
              <a:t/>
            </a:r>
            <a:br>
              <a:rPr lang="es-MX" dirty="0"/>
            </a:br>
            <a:r>
              <a:rPr lang="es-MX" dirty="0"/>
              <a:t>-De lectura y escritura: las etiquetas permiten </a:t>
            </a:r>
            <a:r>
              <a:rPr lang="es-MX" dirty="0" smtClean="0"/>
              <a:t>múltiples </a:t>
            </a:r>
            <a:r>
              <a:rPr lang="es-MX" dirty="0"/>
              <a:t>reprogramaciones. </a:t>
            </a:r>
          </a:p>
          <a:p>
            <a:endParaRPr lang="es-MX" dirty="0"/>
          </a:p>
        </p:txBody>
      </p:sp>
    </p:spTree>
    <p:extLst>
      <p:ext uri="{BB962C8B-B14F-4D97-AF65-F5344CB8AC3E}">
        <p14:creationId xmlns:p14="http://schemas.microsoft.com/office/powerpoint/2010/main" val="3585496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620689"/>
            <a:ext cx="9134391" cy="5399112"/>
          </a:xfrm>
        </p:spPr>
        <p:txBody>
          <a:bodyPr anchor="ctr"/>
          <a:lstStyle/>
          <a:p>
            <a:r>
              <a:rPr lang="es-MX" b="1" dirty="0" err="1"/>
              <a:t>Según</a:t>
            </a:r>
            <a:r>
              <a:rPr lang="es-MX" b="1" dirty="0"/>
              <a:t> el modo de </a:t>
            </a:r>
            <a:r>
              <a:rPr lang="es-MX" b="1" dirty="0" err="1"/>
              <a:t>alimentación</a:t>
            </a:r>
            <a:r>
              <a:rPr lang="es-MX" b="1" dirty="0"/>
              <a:t>:</a:t>
            </a:r>
            <a:r>
              <a:rPr lang="es-MX" dirty="0"/>
              <a:t/>
            </a:r>
            <a:br>
              <a:rPr lang="es-MX" dirty="0"/>
            </a:br>
            <a:r>
              <a:rPr lang="es-MX" dirty="0"/>
              <a:t>Activos: las etiquetas necesitan una </a:t>
            </a:r>
            <a:r>
              <a:rPr lang="es-MX" dirty="0" err="1"/>
              <a:t>batería</a:t>
            </a:r>
            <a:r>
              <a:rPr lang="es-MX" dirty="0"/>
              <a:t> para transmitir la </a:t>
            </a:r>
            <a:r>
              <a:rPr lang="es-MX" dirty="0" smtClean="0"/>
              <a:t>información.</a:t>
            </a:r>
            <a:r>
              <a:rPr lang="es-MX" dirty="0"/>
              <a:t/>
            </a:r>
            <a:br>
              <a:rPr lang="es-MX" dirty="0"/>
            </a:br>
            <a:r>
              <a:rPr lang="es-MX" dirty="0"/>
              <a:t>Pasivos: las etiquetas no necesitan </a:t>
            </a:r>
            <a:r>
              <a:rPr lang="es-MX" dirty="0" err="1"/>
              <a:t>batería</a:t>
            </a:r>
            <a:r>
              <a:rPr lang="es-MX" dirty="0"/>
              <a:t>. </a:t>
            </a:r>
          </a:p>
          <a:p>
            <a:r>
              <a:rPr lang="es-MX" b="1" dirty="0" err="1"/>
              <a:t>Según</a:t>
            </a:r>
            <a:r>
              <a:rPr lang="es-MX" b="1" dirty="0"/>
              <a:t> el rango de frecuencia de trabajo:</a:t>
            </a:r>
            <a:r>
              <a:rPr lang="es-MX" dirty="0"/>
              <a:t/>
            </a:r>
            <a:br>
              <a:rPr lang="es-MX" dirty="0"/>
            </a:br>
            <a:r>
              <a:rPr lang="es-MX" dirty="0"/>
              <a:t>-Baja Frecuencia (LF): rangos de frecuencias inferiores a 135 KHz.</a:t>
            </a:r>
            <a:br>
              <a:rPr lang="es-MX" dirty="0"/>
            </a:br>
            <a:r>
              <a:rPr lang="es-MX" dirty="0"/>
              <a:t>-Alta Frecuencia (HF): frecuencia de 13’56 MHz.</a:t>
            </a:r>
            <a:br>
              <a:rPr lang="es-MX" dirty="0"/>
            </a:br>
            <a:r>
              <a:rPr lang="es-MX" dirty="0"/>
              <a:t>-Ultra Alta Frecuencia (UHF): frecuencias de funcionamiento en las bandas de 433 MHz, 860 MHz y 928 MHz.</a:t>
            </a:r>
            <a:br>
              <a:rPr lang="es-MX" dirty="0"/>
            </a:br>
            <a:r>
              <a:rPr lang="es-MX" dirty="0"/>
              <a:t>-Frecuencia de Microondas: frecuencias de funcionamiento en las bandas de 2’45 GHz y 5’8 GHz. </a:t>
            </a:r>
          </a:p>
          <a:p>
            <a:endParaRPr lang="es-MX" dirty="0"/>
          </a:p>
        </p:txBody>
      </p:sp>
    </p:spTree>
    <p:extLst>
      <p:ext uri="{BB962C8B-B14F-4D97-AF65-F5344CB8AC3E}">
        <p14:creationId xmlns:p14="http://schemas.microsoft.com/office/powerpoint/2010/main" val="2430601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548681"/>
            <a:ext cx="9134391" cy="5471120"/>
          </a:xfrm>
        </p:spPr>
        <p:txBody>
          <a:bodyPr>
            <a:normAutofit fontScale="92500" lnSpcReduction="10000"/>
          </a:bodyPr>
          <a:lstStyle/>
          <a:p>
            <a:r>
              <a:rPr lang="es-MX" b="1" dirty="0" smtClean="0"/>
              <a:t>Según </a:t>
            </a:r>
            <a:r>
              <a:rPr lang="es-MX" b="1" dirty="0"/>
              <a:t>el protocolo de </a:t>
            </a:r>
            <a:r>
              <a:rPr lang="es-MX" b="1" dirty="0" smtClean="0"/>
              <a:t>comunicación:</a:t>
            </a:r>
            <a:r>
              <a:rPr lang="es-MX" b="1" dirty="0"/>
              <a:t/>
            </a:r>
            <a:br>
              <a:rPr lang="es-MX" b="1" dirty="0"/>
            </a:br>
            <a:r>
              <a:rPr lang="es-MX" dirty="0" smtClean="0"/>
              <a:t>-Dúplex: </a:t>
            </a:r>
            <a:r>
              <a:rPr lang="es-MX" dirty="0"/>
              <a:t>el transpondedor transmite su </a:t>
            </a:r>
            <a:r>
              <a:rPr lang="es-MX" dirty="0" smtClean="0"/>
              <a:t>información </a:t>
            </a:r>
            <a:r>
              <a:rPr lang="es-MX" dirty="0"/>
              <a:t>en cuanto recibe la </a:t>
            </a:r>
            <a:r>
              <a:rPr lang="es-MX" dirty="0" err="1"/>
              <a:t>señal</a:t>
            </a:r>
            <a:r>
              <a:rPr lang="es-MX" dirty="0"/>
              <a:t> del lector y mientras </a:t>
            </a:r>
            <a:r>
              <a:rPr lang="es-MX" dirty="0" smtClean="0"/>
              <a:t>esta </a:t>
            </a:r>
            <a:r>
              <a:rPr lang="es-MX" dirty="0"/>
              <a:t>dura. Puede ser a su vez:</a:t>
            </a:r>
            <a:br>
              <a:rPr lang="es-MX" dirty="0"/>
            </a:br>
            <a:r>
              <a:rPr lang="es-MX" dirty="0"/>
              <a:t>-</a:t>
            </a:r>
            <a:r>
              <a:rPr lang="es-MX" dirty="0" err="1"/>
              <a:t>Half</a:t>
            </a:r>
            <a:r>
              <a:rPr lang="es-MX" dirty="0"/>
              <a:t> </a:t>
            </a:r>
            <a:r>
              <a:rPr lang="es-MX" dirty="0" err="1"/>
              <a:t>dúplex</a:t>
            </a:r>
            <a:r>
              <a:rPr lang="es-MX" dirty="0"/>
              <a:t>: cuando transpondedor y lector transmiten en turnos alternativos.</a:t>
            </a:r>
            <a:br>
              <a:rPr lang="es-MX" dirty="0"/>
            </a:br>
            <a:r>
              <a:rPr lang="es-MX" dirty="0"/>
              <a:t>-Full </a:t>
            </a:r>
            <a:r>
              <a:rPr lang="es-MX" dirty="0" err="1"/>
              <a:t>dúplex</a:t>
            </a:r>
            <a:r>
              <a:rPr lang="es-MX" dirty="0"/>
              <a:t>: cuando la </a:t>
            </a:r>
            <a:r>
              <a:rPr lang="es-MX" dirty="0" smtClean="0"/>
              <a:t>comunicación </a:t>
            </a:r>
            <a:r>
              <a:rPr lang="es-MX" dirty="0"/>
              <a:t>es </a:t>
            </a:r>
            <a:r>
              <a:rPr lang="es-MX" dirty="0" smtClean="0"/>
              <a:t>simultanea. </a:t>
            </a:r>
            <a:r>
              <a:rPr lang="es-MX" dirty="0"/>
              <a:t>La </a:t>
            </a:r>
            <a:r>
              <a:rPr lang="es-MX" dirty="0" smtClean="0"/>
              <a:t>transmisión </a:t>
            </a:r>
            <a:r>
              <a:rPr lang="es-MX" dirty="0"/>
              <a:t>del transpondedor se realiza a una frecuencia distinta que la del lector. </a:t>
            </a:r>
          </a:p>
          <a:p>
            <a:r>
              <a:rPr lang="es-MX" dirty="0"/>
              <a:t>-Secuencial: el campo del lector se apaga a intervalos regulares, momento que aprovecha el transpondedor para enviar su </a:t>
            </a:r>
            <a:r>
              <a:rPr lang="es-MX" dirty="0" smtClean="0"/>
              <a:t>información. </a:t>
            </a:r>
            <a:r>
              <a:rPr lang="es-MX" dirty="0"/>
              <a:t>Se utiliza con etiquetas activas, ya que el </a:t>
            </a:r>
            <a:r>
              <a:rPr lang="es-MX" dirty="0" err="1"/>
              <a:t>tag</a:t>
            </a:r>
            <a:r>
              <a:rPr lang="es-MX" dirty="0"/>
              <a:t> no puede aprovechar toda la potencia que le </a:t>
            </a:r>
            <a:r>
              <a:rPr lang="es-MX" dirty="0" smtClean="0"/>
              <a:t>envía </a:t>
            </a:r>
            <a:r>
              <a:rPr lang="es-MX" dirty="0"/>
              <a:t>el lector y requiere de una </a:t>
            </a:r>
            <a:r>
              <a:rPr lang="es-MX" dirty="0" err="1"/>
              <a:t>batería</a:t>
            </a:r>
            <a:r>
              <a:rPr lang="es-MX" dirty="0"/>
              <a:t> (incremento de coste</a:t>
            </a:r>
            <a:r>
              <a:rPr lang="es-MX" dirty="0" smtClean="0"/>
              <a:t>).</a:t>
            </a:r>
            <a:endParaRPr lang="es-MX" dirty="0"/>
          </a:p>
          <a:p>
            <a:r>
              <a:rPr lang="es-MX" b="1" dirty="0" err="1"/>
              <a:t>Según</a:t>
            </a:r>
            <a:r>
              <a:rPr lang="es-MX" b="1" dirty="0"/>
              <a:t> el principio de </a:t>
            </a:r>
            <a:r>
              <a:rPr lang="es-MX" b="1" dirty="0" smtClean="0"/>
              <a:t>propagación:</a:t>
            </a:r>
            <a:r>
              <a:rPr lang="es-MX" dirty="0"/>
              <a:t/>
            </a:r>
            <a:br>
              <a:rPr lang="es-MX" dirty="0"/>
            </a:br>
            <a:r>
              <a:rPr lang="es-MX" dirty="0"/>
              <a:t>-Inductivos: utilizan el campo </a:t>
            </a:r>
            <a:r>
              <a:rPr lang="es-MX" dirty="0" smtClean="0"/>
              <a:t>magnético </a:t>
            </a:r>
            <a:r>
              <a:rPr lang="es-MX" dirty="0"/>
              <a:t>creado por la antena del lector para alimentar el </a:t>
            </a:r>
            <a:r>
              <a:rPr lang="es-MX" dirty="0" err="1"/>
              <a:t>tag</a:t>
            </a:r>
            <a:r>
              <a:rPr lang="es-MX" dirty="0"/>
              <a:t>. Opera en el campo cercano y a frecuencias bajas (LF y HF).</a:t>
            </a:r>
            <a:br>
              <a:rPr lang="es-MX" dirty="0"/>
            </a:br>
            <a:r>
              <a:rPr lang="es-MX" dirty="0" smtClean="0"/>
              <a:t>-Propagación </a:t>
            </a:r>
            <a:r>
              <a:rPr lang="es-MX" dirty="0"/>
              <a:t>de ondas </a:t>
            </a:r>
            <a:r>
              <a:rPr lang="es-MX" dirty="0" smtClean="0"/>
              <a:t>electromagnéticas: </a:t>
            </a:r>
            <a:r>
              <a:rPr lang="es-MX" dirty="0"/>
              <a:t>utilizan la </a:t>
            </a:r>
            <a:r>
              <a:rPr lang="es-MX" dirty="0" smtClean="0"/>
              <a:t>propagación </a:t>
            </a:r>
            <a:r>
              <a:rPr lang="es-MX" dirty="0"/>
              <a:t>de la onda </a:t>
            </a:r>
            <a:r>
              <a:rPr lang="es-MX" dirty="0" smtClean="0"/>
              <a:t>electromagnética </a:t>
            </a:r>
            <a:r>
              <a:rPr lang="es-MX" dirty="0"/>
              <a:t>para alimentar la etiqueta. Opera en el campo lejano y muy altas frecuencias (UHF y microondas). </a:t>
            </a:r>
          </a:p>
          <a:p>
            <a:endParaRPr lang="es-MX" dirty="0"/>
          </a:p>
        </p:txBody>
      </p:sp>
    </p:spTree>
    <p:extLst>
      <p:ext uri="{BB962C8B-B14F-4D97-AF65-F5344CB8AC3E}">
        <p14:creationId xmlns:p14="http://schemas.microsoft.com/office/powerpoint/2010/main" val="9847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Bluetooth</a:t>
            </a:r>
            <a:endParaRPr lang="es-MX" dirty="0"/>
          </a:p>
        </p:txBody>
      </p:sp>
      <p:sp>
        <p:nvSpPr>
          <p:cNvPr id="3" name="Marcador de contenido 2"/>
          <p:cNvSpPr>
            <a:spLocks noGrp="1"/>
          </p:cNvSpPr>
          <p:nvPr>
            <p:ph idx="1"/>
          </p:nvPr>
        </p:nvSpPr>
        <p:spPr/>
        <p:txBody>
          <a:bodyPr>
            <a:normAutofit lnSpcReduction="10000"/>
          </a:bodyPr>
          <a:lstStyle/>
          <a:p>
            <a:r>
              <a:rPr lang="es-MX" i="1" dirty="0"/>
              <a:t>E</a:t>
            </a:r>
            <a:r>
              <a:rPr lang="es-MX" i="1" dirty="0" smtClean="0"/>
              <a:t>s </a:t>
            </a:r>
            <a:r>
              <a:rPr lang="es-MX" i="1" dirty="0"/>
              <a:t>una tecnología de sustitución de cables que utiliza ondas de radio para transmitir datos a una de acción que varía entre 1 y 100 metros, lo normal es que ronde unos 10. Los datos de Bluetooth se pueden transferir a través de paredes, bolsillos y maletines. Funciona en la banda de radio de los 2,4 GHz</a:t>
            </a:r>
            <a:r>
              <a:rPr lang="es-MX" i="1" dirty="0" smtClean="0"/>
              <a:t>.</a:t>
            </a:r>
          </a:p>
          <a:p>
            <a:r>
              <a:rPr lang="es-MX" dirty="0"/>
              <a:t> La tecnología Bluetooth no es propiedad de una empresa concreta y es desarrollada y mantenida por el SIG.</a:t>
            </a:r>
          </a:p>
          <a:p>
            <a:r>
              <a:rPr lang="es-MX" dirty="0"/>
              <a:t>Bluetooth es un estándar global de comunicación inalámbrica establecido por la IEEE 802.15.1, donde se pueden realizar conexiones de Red Inalámbricas teniendo la posibilidad de transmitir voz, datos, imagen, multimedia entre diferentes dispositivos utilizando la tecnología de radio frecuencia de corto alcance.</a:t>
            </a:r>
          </a:p>
          <a:p>
            <a:endParaRPr lang="es-MX" dirty="0"/>
          </a:p>
        </p:txBody>
      </p:sp>
      <p:pic>
        <p:nvPicPr>
          <p:cNvPr id="1028" name="Picture 4" descr="Imagen relacionad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66950" y="-531440"/>
            <a:ext cx="4887572" cy="2565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3120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chor="t"/>
          <a:lstStyle/>
          <a:p>
            <a:r>
              <a:rPr lang="es-MX" dirty="0" smtClean="0"/>
              <a:t>Principio de funcionamiento.</a:t>
            </a:r>
            <a:endParaRPr lang="es-MX" dirty="0"/>
          </a:p>
        </p:txBody>
      </p:sp>
      <p:sp>
        <p:nvSpPr>
          <p:cNvPr id="3" name="Marcador de contenido 2"/>
          <p:cNvSpPr>
            <a:spLocks noGrp="1"/>
          </p:cNvSpPr>
          <p:nvPr>
            <p:ph idx="1"/>
          </p:nvPr>
        </p:nvSpPr>
        <p:spPr>
          <a:xfrm>
            <a:off x="1501875" y="1031066"/>
            <a:ext cx="9134391" cy="4114801"/>
          </a:xfrm>
        </p:spPr>
        <p:txBody>
          <a:bodyPr>
            <a:normAutofit lnSpcReduction="10000"/>
          </a:bodyPr>
          <a:lstStyle/>
          <a:p>
            <a:pPr marL="0" lvl="0" indent="0">
              <a:buNone/>
            </a:pPr>
            <a:r>
              <a:rPr lang="es-MX" dirty="0" smtClean="0"/>
              <a:t>1- Se </a:t>
            </a:r>
            <a:r>
              <a:rPr lang="es-MX" dirty="0"/>
              <a:t>equipa a todos los objetos a identificar, controlar o seguir con una etiqueta RFID. </a:t>
            </a:r>
          </a:p>
          <a:p>
            <a:pPr marL="0" lvl="0" indent="0">
              <a:buNone/>
            </a:pPr>
            <a:r>
              <a:rPr lang="es-MX" dirty="0" smtClean="0"/>
              <a:t>2-La </a:t>
            </a:r>
            <a:r>
              <a:rPr lang="es-MX" dirty="0"/>
              <a:t>antena del lector emite un campo de radiofrecuencia que activa las etiquetas. </a:t>
            </a:r>
          </a:p>
          <a:p>
            <a:pPr marL="0" lvl="0" indent="0">
              <a:buNone/>
            </a:pPr>
            <a:r>
              <a:rPr lang="es-MX" dirty="0" smtClean="0"/>
              <a:t>3-Cuando </a:t>
            </a:r>
            <a:r>
              <a:rPr lang="es-MX" dirty="0"/>
              <a:t>una etiqueta ingresa en dicho campo utiliza la </a:t>
            </a:r>
            <a:r>
              <a:rPr lang="es-MX" dirty="0" err="1"/>
              <a:t>energía</a:t>
            </a:r>
            <a:r>
              <a:rPr lang="es-MX" dirty="0"/>
              <a:t> recibida para realizar la </a:t>
            </a:r>
            <a:r>
              <a:rPr lang="es-MX" dirty="0" smtClean="0"/>
              <a:t>transmisión </a:t>
            </a:r>
            <a:r>
              <a:rPr lang="es-MX" dirty="0"/>
              <a:t>de los datos almacenados en su memoria.</a:t>
            </a:r>
            <a:br>
              <a:rPr lang="es-MX" dirty="0"/>
            </a:br>
            <a:r>
              <a:rPr lang="es-MX" dirty="0"/>
              <a:t>*En el caso de etiquetas activas la </a:t>
            </a:r>
            <a:r>
              <a:rPr lang="es-MX" dirty="0" err="1"/>
              <a:t>energía</a:t>
            </a:r>
            <a:r>
              <a:rPr lang="es-MX" dirty="0"/>
              <a:t> necesaria proviene de su </a:t>
            </a:r>
            <a:r>
              <a:rPr lang="es-MX" dirty="0" smtClean="0"/>
              <a:t>batería. </a:t>
            </a:r>
            <a:endParaRPr lang="es-MX" dirty="0"/>
          </a:p>
          <a:p>
            <a:pPr marL="0" lvl="0" indent="0">
              <a:buNone/>
            </a:pPr>
            <a:r>
              <a:rPr lang="es-MX" dirty="0" smtClean="0"/>
              <a:t>4-El </a:t>
            </a:r>
            <a:r>
              <a:rPr lang="es-MX" dirty="0"/>
              <a:t>lector recibe los datos y los </a:t>
            </a:r>
            <a:r>
              <a:rPr lang="es-MX" dirty="0" smtClean="0"/>
              <a:t>envía </a:t>
            </a:r>
            <a:r>
              <a:rPr lang="es-MX" dirty="0"/>
              <a:t>al ordenador de control para su procesamiento. </a:t>
            </a:r>
          </a:p>
          <a:p>
            <a:endParaRPr lang="es-MX" dirty="0"/>
          </a:p>
        </p:txBody>
      </p:sp>
      <p:pic>
        <p:nvPicPr>
          <p:cNvPr id="4" name="Imagen 3"/>
          <p:cNvPicPr/>
          <p:nvPr/>
        </p:nvPicPr>
        <p:blipFill>
          <a:blip r:embed="rId2"/>
          <a:stretch>
            <a:fillRect/>
          </a:stretch>
        </p:blipFill>
        <p:spPr>
          <a:xfrm>
            <a:off x="5374332" y="4797152"/>
            <a:ext cx="4896544" cy="1800200"/>
          </a:xfrm>
          <a:prstGeom prst="rect">
            <a:avLst/>
          </a:prstGeom>
        </p:spPr>
      </p:pic>
    </p:spTree>
    <p:extLst>
      <p:ext uri="{BB962C8B-B14F-4D97-AF65-F5344CB8AC3E}">
        <p14:creationId xmlns:p14="http://schemas.microsoft.com/office/powerpoint/2010/main" val="223120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b="1" dirty="0" smtClean="0"/>
              <a:t>Transpondedores</a:t>
            </a:r>
            <a:endParaRPr lang="es-MX" dirty="0"/>
          </a:p>
        </p:txBody>
      </p:sp>
      <p:sp>
        <p:nvSpPr>
          <p:cNvPr id="3" name="Marcador de contenido 2"/>
          <p:cNvSpPr>
            <a:spLocks noGrp="1"/>
          </p:cNvSpPr>
          <p:nvPr>
            <p:ph idx="1"/>
          </p:nvPr>
        </p:nvSpPr>
        <p:spPr/>
        <p:txBody>
          <a:bodyPr/>
          <a:lstStyle/>
          <a:p>
            <a:r>
              <a:rPr lang="es-MX" dirty="0"/>
              <a:t>Es el dispositivo que va integrado en una etiqueta o </a:t>
            </a:r>
            <a:r>
              <a:rPr lang="es-MX" dirty="0" err="1"/>
              <a:t>tag</a:t>
            </a:r>
            <a:r>
              <a:rPr lang="es-MX" dirty="0"/>
              <a:t> y contiene la </a:t>
            </a:r>
            <a:r>
              <a:rPr lang="es-MX" dirty="0" err="1"/>
              <a:t>información</a:t>
            </a:r>
            <a:r>
              <a:rPr lang="es-MX" dirty="0"/>
              <a:t> asociada al objeto al que </a:t>
            </a:r>
            <a:r>
              <a:rPr lang="es-MX" dirty="0" err="1"/>
              <a:t>acompaña</a:t>
            </a:r>
            <a:r>
              <a:rPr lang="es-MX" dirty="0"/>
              <a:t>, </a:t>
            </a:r>
            <a:r>
              <a:rPr lang="es-MX" dirty="0" err="1"/>
              <a:t>transmitiéndola</a:t>
            </a:r>
            <a:r>
              <a:rPr lang="es-MX" dirty="0"/>
              <a:t> cuando el lector la activa. </a:t>
            </a:r>
          </a:p>
          <a:p>
            <a:r>
              <a:rPr lang="es-MX" dirty="0"/>
              <a:t>-Está compuesto por un microchip y una antena. </a:t>
            </a:r>
            <a:r>
              <a:rPr lang="es-MX" dirty="0" err="1"/>
              <a:t>Además</a:t>
            </a:r>
            <a:r>
              <a:rPr lang="es-MX" dirty="0"/>
              <a:t> puede incorporar una </a:t>
            </a:r>
            <a:r>
              <a:rPr lang="es-MX" dirty="0" err="1"/>
              <a:t>batería</a:t>
            </a:r>
            <a:r>
              <a:rPr lang="es-MX" dirty="0"/>
              <a:t> para alimentar sus transmisiones.</a:t>
            </a:r>
            <a:br>
              <a:rPr lang="es-MX" dirty="0"/>
            </a:br>
            <a:r>
              <a:rPr lang="es-MX" dirty="0"/>
              <a:t>El microchip incluye: </a:t>
            </a:r>
          </a:p>
          <a:p>
            <a:r>
              <a:rPr lang="es-MX" dirty="0"/>
              <a:t>-Una </a:t>
            </a:r>
            <a:r>
              <a:rPr lang="es-MX" dirty="0" err="1"/>
              <a:t>circuitería</a:t>
            </a:r>
            <a:r>
              <a:rPr lang="es-MX" dirty="0"/>
              <a:t> </a:t>
            </a:r>
            <a:r>
              <a:rPr lang="es-MX" dirty="0" err="1"/>
              <a:t>analógica</a:t>
            </a:r>
            <a:r>
              <a:rPr lang="es-MX" dirty="0"/>
              <a:t> que realiza la transferencia de datos y proporciona la </a:t>
            </a:r>
            <a:r>
              <a:rPr lang="es-MX" dirty="0" err="1"/>
              <a:t>alimentación</a:t>
            </a:r>
            <a:r>
              <a:rPr lang="es-MX" dirty="0"/>
              <a:t>. </a:t>
            </a:r>
          </a:p>
          <a:p>
            <a:r>
              <a:rPr lang="es-MX" dirty="0"/>
              <a:t>-Una </a:t>
            </a:r>
            <a:r>
              <a:rPr lang="es-MX" dirty="0" err="1"/>
              <a:t>circuitería</a:t>
            </a:r>
            <a:r>
              <a:rPr lang="es-MX" dirty="0"/>
              <a:t> digital que incluye la </a:t>
            </a:r>
            <a:r>
              <a:rPr lang="es-MX" dirty="0" err="1"/>
              <a:t>lógica</a:t>
            </a:r>
            <a:r>
              <a:rPr lang="es-MX" dirty="0"/>
              <a:t> de control, la </a:t>
            </a:r>
            <a:r>
              <a:rPr lang="es-MX" dirty="0" err="1"/>
              <a:t>lógica</a:t>
            </a:r>
            <a:r>
              <a:rPr lang="es-MX" dirty="0"/>
              <a:t> de seguridad y un microprocesador. </a:t>
            </a:r>
          </a:p>
          <a:p>
            <a:endParaRPr lang="es-MX" dirty="0"/>
          </a:p>
        </p:txBody>
      </p:sp>
    </p:spTree>
    <p:extLst>
      <p:ext uri="{BB962C8B-B14F-4D97-AF65-F5344CB8AC3E}">
        <p14:creationId xmlns:p14="http://schemas.microsoft.com/office/powerpoint/2010/main" val="409729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476673"/>
            <a:ext cx="9134391" cy="5543128"/>
          </a:xfrm>
        </p:spPr>
        <p:txBody>
          <a:bodyPr/>
          <a:lstStyle/>
          <a:p>
            <a:r>
              <a:rPr lang="es-MX" dirty="0"/>
              <a:t>-Una memoria para almacenar los datos, que puede contener una ROM (para datos de seguridad e instrucciones de funcionamiento del sistema), una RAM (para el almacenamiento temporal de datos), una EEPROM (para asegurarse el almacenamiento de los datos </a:t>
            </a:r>
            <a:r>
              <a:rPr lang="es-MX" dirty="0" err="1"/>
              <a:t>aún</a:t>
            </a:r>
            <a:r>
              <a:rPr lang="es-MX" dirty="0"/>
              <a:t> con el dispositivo inactivo) y registros de datos (buffers). </a:t>
            </a:r>
          </a:p>
          <a:p>
            <a:r>
              <a:rPr lang="es-MX" b="1" dirty="0"/>
              <a:t>La antena de las etiquetas puede ser de dos tipos: </a:t>
            </a:r>
          </a:p>
          <a:p>
            <a:r>
              <a:rPr lang="es-MX" dirty="0"/>
              <a:t>-Un elemento inductivo (bobina). </a:t>
            </a:r>
          </a:p>
          <a:p>
            <a:r>
              <a:rPr lang="es-MX" dirty="0"/>
              <a:t>-Un dipolo. </a:t>
            </a:r>
          </a:p>
          <a:p>
            <a:endParaRPr lang="es-MX" dirty="0"/>
          </a:p>
        </p:txBody>
      </p:sp>
      <p:pic>
        <p:nvPicPr>
          <p:cNvPr id="4" name="Imagen 3"/>
          <p:cNvPicPr/>
          <p:nvPr/>
        </p:nvPicPr>
        <p:blipFill>
          <a:blip r:embed="rId2"/>
          <a:stretch>
            <a:fillRect/>
          </a:stretch>
        </p:blipFill>
        <p:spPr>
          <a:xfrm>
            <a:off x="3574132" y="3717032"/>
            <a:ext cx="4673600" cy="2707005"/>
          </a:xfrm>
          <a:prstGeom prst="rect">
            <a:avLst/>
          </a:prstGeom>
        </p:spPr>
      </p:pic>
    </p:spTree>
    <p:extLst>
      <p:ext uri="{BB962C8B-B14F-4D97-AF65-F5344CB8AC3E}">
        <p14:creationId xmlns:p14="http://schemas.microsoft.com/office/powerpoint/2010/main" val="2944961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Lectores.</a:t>
            </a:r>
            <a:endParaRPr lang="es-MX" dirty="0"/>
          </a:p>
        </p:txBody>
      </p:sp>
      <p:sp>
        <p:nvSpPr>
          <p:cNvPr id="3" name="Marcador de contenido 2"/>
          <p:cNvSpPr>
            <a:spLocks noGrp="1"/>
          </p:cNvSpPr>
          <p:nvPr>
            <p:ph idx="1"/>
          </p:nvPr>
        </p:nvSpPr>
        <p:spPr/>
        <p:txBody>
          <a:bodyPr/>
          <a:lstStyle/>
          <a:p>
            <a:r>
              <a:rPr lang="es-MX" dirty="0"/>
              <a:t>Es el dispositivo que proporciona </a:t>
            </a:r>
            <a:r>
              <a:rPr lang="es-MX" dirty="0" smtClean="0"/>
              <a:t>energía </a:t>
            </a:r>
            <a:r>
              <a:rPr lang="es-MX" dirty="0"/>
              <a:t>a las etiquetas, lee los datos que le llegan y los </a:t>
            </a:r>
            <a:r>
              <a:rPr lang="es-MX" dirty="0" smtClean="0"/>
              <a:t>envía </a:t>
            </a:r>
            <a:r>
              <a:rPr lang="es-MX" dirty="0"/>
              <a:t>al sistema de </a:t>
            </a:r>
            <a:r>
              <a:rPr lang="es-MX" dirty="0" smtClean="0"/>
              <a:t>información.</a:t>
            </a:r>
            <a:r>
              <a:rPr lang="es-MX" dirty="0"/>
              <a:t/>
            </a:r>
            <a:br>
              <a:rPr lang="es-MX" dirty="0"/>
            </a:br>
            <a:r>
              <a:rPr lang="es-MX" dirty="0"/>
              <a:t>El lector está equipado con un </a:t>
            </a:r>
            <a:r>
              <a:rPr lang="es-MX" dirty="0" smtClean="0"/>
              <a:t>modulo </a:t>
            </a:r>
            <a:r>
              <a:rPr lang="es-MX" dirty="0"/>
              <a:t>de radiofrecuencia (transmisor y receptor), una unidad de control y una antena. </a:t>
            </a:r>
          </a:p>
          <a:p>
            <a:r>
              <a:rPr lang="es-MX" dirty="0"/>
              <a:t>El lector puede actuar de tres modos: </a:t>
            </a:r>
          </a:p>
          <a:p>
            <a:r>
              <a:rPr lang="es-MX" dirty="0" smtClean="0"/>
              <a:t>Interrogando </a:t>
            </a:r>
            <a:r>
              <a:rPr lang="es-MX" dirty="0"/>
              <a:t>su zona de cobertura continuamente, si se espera la presencia de muchas etiquetas pasando de forma continua. </a:t>
            </a:r>
          </a:p>
        </p:txBody>
      </p:sp>
    </p:spTree>
    <p:extLst>
      <p:ext uri="{BB962C8B-B14F-4D97-AF65-F5344CB8AC3E}">
        <p14:creationId xmlns:p14="http://schemas.microsoft.com/office/powerpoint/2010/main" val="1839362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57908" y="1052736"/>
            <a:ext cx="9134391" cy="4114801"/>
          </a:xfrm>
        </p:spPr>
        <p:txBody>
          <a:bodyPr/>
          <a:lstStyle/>
          <a:p>
            <a:r>
              <a:rPr lang="es-MX" dirty="0" smtClean="0"/>
              <a:t>Interrogando periódicamente, </a:t>
            </a:r>
            <a:r>
              <a:rPr lang="es-MX" dirty="0"/>
              <a:t>para detectar nuevas presencias de etiquetas. </a:t>
            </a:r>
            <a:endParaRPr lang="es-MX" dirty="0" smtClean="0"/>
          </a:p>
          <a:p>
            <a:r>
              <a:rPr lang="es-MX" dirty="0" smtClean="0"/>
              <a:t>Interrogando </a:t>
            </a:r>
            <a:r>
              <a:rPr lang="es-MX" dirty="0"/>
              <a:t>de forma puntual, al detectar la presencia de una nueva etiqueta. </a:t>
            </a:r>
          </a:p>
          <a:p>
            <a:endParaRPr lang="es-MX" dirty="0"/>
          </a:p>
        </p:txBody>
      </p:sp>
      <p:pic>
        <p:nvPicPr>
          <p:cNvPr id="4" name="Imagen 3"/>
          <p:cNvPicPr/>
          <p:nvPr/>
        </p:nvPicPr>
        <p:blipFill>
          <a:blip r:embed="rId2">
            <a:extLst>
              <a:ext uri="{28A0092B-C50C-407E-A947-70E740481C1C}">
                <a14:useLocalDpi xmlns:a14="http://schemas.microsoft.com/office/drawing/2010/main" val="0"/>
              </a:ext>
            </a:extLst>
          </a:blip>
          <a:stretch>
            <a:fillRect/>
          </a:stretch>
        </p:blipFill>
        <p:spPr>
          <a:xfrm>
            <a:off x="1629916" y="3249775"/>
            <a:ext cx="3456384" cy="2578544"/>
          </a:xfrm>
          <a:prstGeom prst="rect">
            <a:avLst/>
          </a:prstGeom>
          <a:ln>
            <a:noFill/>
          </a:ln>
          <a:effectLst>
            <a:softEdge rad="112500"/>
          </a:effectLst>
        </p:spPr>
      </p:pic>
      <p:pic>
        <p:nvPicPr>
          <p:cNvPr id="5" name="Imagen 4"/>
          <p:cNvPicPr/>
          <p:nvPr/>
        </p:nvPicPr>
        <p:blipFill>
          <a:blip r:embed="rId3">
            <a:extLst>
              <a:ext uri="{28A0092B-C50C-407E-A947-70E740481C1C}">
                <a14:useLocalDpi xmlns:a14="http://schemas.microsoft.com/office/drawing/2010/main" val="0"/>
              </a:ext>
            </a:extLst>
          </a:blip>
          <a:stretch>
            <a:fillRect/>
          </a:stretch>
        </p:blipFill>
        <p:spPr>
          <a:xfrm>
            <a:off x="6958508" y="3068960"/>
            <a:ext cx="2880320" cy="2759359"/>
          </a:xfrm>
          <a:prstGeom prst="rect">
            <a:avLst/>
          </a:prstGeom>
          <a:ln>
            <a:noFill/>
          </a:ln>
          <a:effectLst>
            <a:softEdge rad="112500"/>
          </a:effectLst>
        </p:spPr>
      </p:pic>
    </p:spTree>
    <p:extLst>
      <p:ext uri="{BB962C8B-B14F-4D97-AF65-F5344CB8AC3E}">
        <p14:creationId xmlns:p14="http://schemas.microsoft.com/office/powerpoint/2010/main" val="200292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smtClean="0"/>
              <a:t>Middleware</a:t>
            </a:r>
            <a:endParaRPr lang="es-MX" dirty="0"/>
          </a:p>
        </p:txBody>
      </p:sp>
      <p:sp>
        <p:nvSpPr>
          <p:cNvPr id="3" name="Marcador de contenido 2"/>
          <p:cNvSpPr>
            <a:spLocks noGrp="1"/>
          </p:cNvSpPr>
          <p:nvPr>
            <p:ph idx="1"/>
          </p:nvPr>
        </p:nvSpPr>
        <p:spPr/>
        <p:txBody>
          <a:bodyPr/>
          <a:lstStyle/>
          <a:p>
            <a:r>
              <a:rPr lang="es-ES" dirty="0"/>
              <a:t>Es el software encargado de la </a:t>
            </a:r>
            <a:r>
              <a:rPr lang="es-ES" dirty="0" err="1"/>
              <a:t>comunicación</a:t>
            </a:r>
            <a:r>
              <a:rPr lang="es-ES" dirty="0"/>
              <a:t> entre el hardware RFID y los sistemas de </a:t>
            </a:r>
            <a:r>
              <a:rPr lang="es-ES" dirty="0" err="1"/>
              <a:t>información</a:t>
            </a:r>
            <a:r>
              <a:rPr lang="es-ES" dirty="0"/>
              <a:t> existentes en la </a:t>
            </a:r>
            <a:r>
              <a:rPr lang="es-ES" dirty="0" err="1"/>
              <a:t>aplicación</a:t>
            </a:r>
            <a:r>
              <a:rPr lang="es-ES" dirty="0"/>
              <a:t>.</a:t>
            </a:r>
            <a:endParaRPr lang="es-MX" dirty="0"/>
          </a:p>
          <a:p>
            <a:r>
              <a:rPr lang="es-ES" dirty="0"/>
              <a:t>Se ocupa del encaminamiento de los datos entre los lectores, las etiquetas y los sistemas de </a:t>
            </a:r>
            <a:r>
              <a:rPr lang="es-ES" dirty="0" err="1"/>
              <a:t>información</a:t>
            </a:r>
            <a:r>
              <a:rPr lang="es-ES" dirty="0"/>
              <a:t>.</a:t>
            </a:r>
            <a:endParaRPr lang="es-MX" dirty="0"/>
          </a:p>
          <a:p>
            <a:endParaRPr lang="es-MX" dirty="0"/>
          </a:p>
        </p:txBody>
      </p:sp>
    </p:spTree>
    <p:extLst>
      <p:ext uri="{BB962C8B-B14F-4D97-AF65-F5344CB8AC3E}">
        <p14:creationId xmlns:p14="http://schemas.microsoft.com/office/powerpoint/2010/main" val="27503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Funciones principales.</a:t>
            </a:r>
            <a:endParaRPr lang="es-MX" dirty="0"/>
          </a:p>
        </p:txBody>
      </p:sp>
      <p:sp>
        <p:nvSpPr>
          <p:cNvPr id="3" name="Marcador de contenido 2"/>
          <p:cNvSpPr>
            <a:spLocks noGrp="1"/>
          </p:cNvSpPr>
          <p:nvPr>
            <p:ph idx="1"/>
          </p:nvPr>
        </p:nvSpPr>
        <p:spPr/>
        <p:txBody>
          <a:bodyPr>
            <a:normAutofit fontScale="92500"/>
          </a:bodyPr>
          <a:lstStyle/>
          <a:p>
            <a:r>
              <a:rPr lang="es-ES" dirty="0"/>
              <a:t>Las cuatro funciones principales del middleware RFID son:</a:t>
            </a:r>
            <a:endParaRPr lang="es-MX" dirty="0"/>
          </a:p>
          <a:p>
            <a:r>
              <a:rPr lang="es-ES" dirty="0"/>
              <a:t>1. </a:t>
            </a:r>
            <a:r>
              <a:rPr lang="es-ES" dirty="0" err="1"/>
              <a:t>Adquisición</a:t>
            </a:r>
            <a:r>
              <a:rPr lang="es-ES" dirty="0"/>
              <a:t> de datos. Responsable de la </a:t>
            </a:r>
            <a:r>
              <a:rPr lang="es-ES" dirty="0" err="1"/>
              <a:t>extracción</a:t>
            </a:r>
            <a:r>
              <a:rPr lang="es-ES" dirty="0"/>
              <a:t>, </a:t>
            </a:r>
            <a:r>
              <a:rPr lang="es-ES" dirty="0" err="1"/>
              <a:t>agrupación</a:t>
            </a:r>
            <a:r>
              <a:rPr lang="es-ES" dirty="0"/>
              <a:t> y filtrado de los datos procedentes de los lectores RFID en un sistema (sin el middleware los sistemas de </a:t>
            </a:r>
            <a:r>
              <a:rPr lang="es-ES" dirty="0" err="1"/>
              <a:t>información</a:t>
            </a:r>
            <a:r>
              <a:rPr lang="es-ES" dirty="0"/>
              <a:t> de las empresas se </a:t>
            </a:r>
            <a:r>
              <a:rPr lang="es-ES" dirty="0" err="1"/>
              <a:t>colapsarían</a:t>
            </a:r>
            <a:r>
              <a:rPr lang="es-ES" dirty="0"/>
              <a:t>).</a:t>
            </a:r>
            <a:endParaRPr lang="es-MX" dirty="0"/>
          </a:p>
          <a:p>
            <a:r>
              <a:rPr lang="es-ES" dirty="0"/>
              <a:t>2. Encaminamiento de los datos. Dirige los datos al sistema apropiado dentro de la aplicación.</a:t>
            </a:r>
            <a:endParaRPr lang="es-MX" dirty="0"/>
          </a:p>
          <a:p>
            <a:r>
              <a:rPr lang="es-ES" dirty="0"/>
              <a:t>3. Gestión de procesos. Se puede utilizar para programar eventos en </a:t>
            </a:r>
            <a:r>
              <a:rPr lang="es-ES" dirty="0" err="1"/>
              <a:t>función</a:t>
            </a:r>
            <a:r>
              <a:rPr lang="es-ES" dirty="0"/>
              <a:t> de las reglas de la empresa (envíos no autorizados, bajada de stock, pedido enviado, etc...).</a:t>
            </a:r>
            <a:endParaRPr lang="es-MX" dirty="0"/>
          </a:p>
          <a:p>
            <a:r>
              <a:rPr lang="es-ES" dirty="0"/>
              <a:t>4. </a:t>
            </a:r>
            <a:r>
              <a:rPr lang="es-ES" dirty="0" err="1"/>
              <a:t>Gestión</a:t>
            </a:r>
            <a:r>
              <a:rPr lang="es-ES" dirty="0"/>
              <a:t> de dispositivos. Monitoriza y coordina los lectores RFID.</a:t>
            </a:r>
            <a:endParaRPr lang="es-MX" dirty="0"/>
          </a:p>
          <a:p>
            <a:endParaRPr lang="es-MX" dirty="0"/>
          </a:p>
        </p:txBody>
      </p:sp>
    </p:spTree>
    <p:extLst>
      <p:ext uri="{BB962C8B-B14F-4D97-AF65-F5344CB8AC3E}">
        <p14:creationId xmlns:p14="http://schemas.microsoft.com/office/powerpoint/2010/main" val="174919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Estándares.</a:t>
            </a:r>
            <a:endParaRPr lang="es-MX" dirty="0"/>
          </a:p>
        </p:txBody>
      </p:sp>
      <p:sp>
        <p:nvSpPr>
          <p:cNvPr id="3" name="Marcador de contenido 2"/>
          <p:cNvSpPr>
            <a:spLocks noGrp="1"/>
          </p:cNvSpPr>
          <p:nvPr>
            <p:ph idx="1"/>
          </p:nvPr>
        </p:nvSpPr>
        <p:spPr>
          <a:xfrm>
            <a:off x="1522413" y="1904999"/>
            <a:ext cx="9134391" cy="4548337"/>
          </a:xfrm>
        </p:spPr>
        <p:txBody>
          <a:bodyPr>
            <a:normAutofit fontScale="77500" lnSpcReduction="20000"/>
          </a:bodyPr>
          <a:lstStyle/>
          <a:p>
            <a:r>
              <a:rPr lang="es-ES" dirty="0" smtClean="0"/>
              <a:t>Los </a:t>
            </a:r>
            <a:r>
              <a:rPr lang="es-ES" dirty="0"/>
              <a:t>estándares son importantes ya que permiten la interoperabilidad entre proveedores de soluciones, la reducción de costos y menor dependencia de proveedores impulsando así el campo de la identificación por radiofrecuencia.</a:t>
            </a:r>
            <a:endParaRPr lang="es-MX" dirty="0"/>
          </a:p>
          <a:p>
            <a:r>
              <a:rPr lang="es-ES" dirty="0"/>
              <a:t>Existen dos organismos de estandarización para RFID, </a:t>
            </a:r>
            <a:r>
              <a:rPr lang="es-ES" dirty="0" err="1"/>
              <a:t>EPCGlobal</a:t>
            </a:r>
            <a:r>
              <a:rPr lang="es-ES" dirty="0"/>
              <a:t> e ISO, donde </a:t>
            </a:r>
            <a:r>
              <a:rPr lang="es-ES" dirty="0" smtClean="0"/>
              <a:t>se</a:t>
            </a:r>
            <a:r>
              <a:rPr lang="es-MX" dirty="0"/>
              <a:t> </a:t>
            </a:r>
            <a:r>
              <a:rPr lang="es-ES" dirty="0" smtClean="0"/>
              <a:t>desarrollan </a:t>
            </a:r>
            <a:r>
              <a:rPr lang="es-ES" dirty="0"/>
              <a:t>estándares como ISO TC204, ISO 18000, EPC Clase 0, EPC clase </a:t>
            </a:r>
            <a:r>
              <a:rPr lang="es-ES" dirty="0" smtClean="0"/>
              <a:t>1</a:t>
            </a:r>
            <a:r>
              <a:rPr lang="es-MX" dirty="0" smtClean="0"/>
              <a:t>, </a:t>
            </a:r>
            <a:r>
              <a:rPr lang="es-ES" dirty="0" smtClean="0"/>
              <a:t>Generación </a:t>
            </a:r>
            <a:r>
              <a:rPr lang="es-ES" dirty="0"/>
              <a:t>1, y EPC Clase 1 Generación </a:t>
            </a:r>
            <a:r>
              <a:rPr lang="es-ES" dirty="0" smtClean="0"/>
              <a:t>2</a:t>
            </a:r>
          </a:p>
          <a:p>
            <a:r>
              <a:rPr lang="es-ES" dirty="0"/>
              <a:t>ISO/IEC 10536: Estándar diseñado para etiquetas a 13,56 MHz. Describe sus</a:t>
            </a:r>
            <a:r>
              <a:rPr lang="es-MX" dirty="0"/>
              <a:t> </a:t>
            </a:r>
            <a:r>
              <a:rPr lang="es-ES" dirty="0"/>
              <a:t>características físicas, dimensiones, localización de lectores y el protocolo de</a:t>
            </a:r>
            <a:r>
              <a:rPr lang="es-MX" dirty="0"/>
              <a:t> </a:t>
            </a:r>
            <a:r>
              <a:rPr lang="es-ES" dirty="0"/>
              <a:t>transmisión.</a:t>
            </a:r>
            <a:endParaRPr lang="es-MX" dirty="0"/>
          </a:p>
          <a:p>
            <a:r>
              <a:rPr lang="es-ES" dirty="0"/>
              <a:t>ISO/IEC 14443: Estándar de etiquetas de proximidad a 13,56 MHz con alcance</a:t>
            </a:r>
            <a:r>
              <a:rPr lang="es-MX" dirty="0"/>
              <a:t> </a:t>
            </a:r>
            <a:r>
              <a:rPr lang="es-ES" dirty="0"/>
              <a:t>mayor de un metro. Describe características físicas, interfaz aéreo y el protocolo</a:t>
            </a:r>
            <a:r>
              <a:rPr lang="es-MX" dirty="0"/>
              <a:t> </a:t>
            </a:r>
            <a:r>
              <a:rPr lang="es-ES" dirty="0"/>
              <a:t>de transmisión.</a:t>
            </a:r>
            <a:endParaRPr lang="es-MX" dirty="0"/>
          </a:p>
          <a:p>
            <a:r>
              <a:rPr lang="es-ES" dirty="0"/>
              <a:t>ISO/IEC 15961: Describe comandos funcionales, tipos de </a:t>
            </a:r>
            <a:r>
              <a:rPr lang="es-ES" dirty="0" err="1"/>
              <a:t>tags</a:t>
            </a:r>
            <a:r>
              <a:rPr lang="es-ES" dirty="0"/>
              <a:t>, formatos de</a:t>
            </a:r>
            <a:r>
              <a:rPr lang="es-MX" dirty="0"/>
              <a:t> </a:t>
            </a:r>
            <a:r>
              <a:rPr lang="es-ES" dirty="0"/>
              <a:t>almacenamiento y compresión de datos. No se ve afectado por los estándares de</a:t>
            </a:r>
            <a:r>
              <a:rPr lang="es-MX" dirty="0"/>
              <a:t> </a:t>
            </a:r>
            <a:r>
              <a:rPr lang="es-ES" dirty="0"/>
              <a:t>interfaz aérea.</a:t>
            </a:r>
            <a:endParaRPr lang="es-MX" dirty="0"/>
          </a:p>
          <a:p>
            <a:r>
              <a:rPr lang="es-ES" dirty="0"/>
              <a:t>ISO/IEC 18000: Diseñada para la interoperabilidad global. Define la</a:t>
            </a:r>
            <a:r>
              <a:rPr lang="es-MX" dirty="0"/>
              <a:t> </a:t>
            </a:r>
            <a:r>
              <a:rPr lang="es-ES" dirty="0"/>
              <a:t>comunicación entre los </a:t>
            </a:r>
            <a:r>
              <a:rPr lang="es-ES" dirty="0" err="1"/>
              <a:t>tags</a:t>
            </a:r>
            <a:r>
              <a:rPr lang="es-ES" dirty="0"/>
              <a:t> y los lectores a diferentes frecuencias de trabajo.</a:t>
            </a:r>
            <a:endParaRPr lang="es-MX" dirty="0"/>
          </a:p>
          <a:p>
            <a:endParaRPr lang="es-MX" dirty="0"/>
          </a:p>
        </p:txBody>
      </p:sp>
    </p:spTree>
    <p:extLst>
      <p:ext uri="{BB962C8B-B14F-4D97-AF65-F5344CB8AC3E}">
        <p14:creationId xmlns:p14="http://schemas.microsoft.com/office/powerpoint/2010/main" val="2955817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548680"/>
            <a:ext cx="9134391" cy="5832647"/>
          </a:xfrm>
        </p:spPr>
        <p:txBody>
          <a:bodyPr>
            <a:normAutofit/>
          </a:bodyPr>
          <a:lstStyle/>
          <a:p>
            <a:r>
              <a:rPr lang="es-ES" dirty="0"/>
              <a:t>ISO/IEC 10536: Estándar diseñado para etiquetas a 13,56 MHz. Describe </a:t>
            </a:r>
            <a:r>
              <a:rPr lang="es-ES" dirty="0" smtClean="0"/>
              <a:t>sus</a:t>
            </a:r>
            <a:r>
              <a:rPr lang="es-MX" dirty="0"/>
              <a:t> </a:t>
            </a:r>
            <a:r>
              <a:rPr lang="es-ES" dirty="0" smtClean="0"/>
              <a:t>características </a:t>
            </a:r>
            <a:r>
              <a:rPr lang="es-ES" dirty="0"/>
              <a:t>físicas, dimensiones, localización de lectores y el protocolo </a:t>
            </a:r>
            <a:r>
              <a:rPr lang="es-ES" dirty="0" smtClean="0"/>
              <a:t>de</a:t>
            </a:r>
            <a:r>
              <a:rPr lang="es-MX" dirty="0"/>
              <a:t> </a:t>
            </a:r>
            <a:r>
              <a:rPr lang="es-ES" dirty="0" smtClean="0"/>
              <a:t>transmisión</a:t>
            </a:r>
            <a:r>
              <a:rPr lang="es-ES" dirty="0"/>
              <a:t>.</a:t>
            </a:r>
            <a:endParaRPr lang="es-MX" dirty="0"/>
          </a:p>
          <a:p>
            <a:r>
              <a:rPr lang="es-ES" dirty="0"/>
              <a:t>ISO/IEC 14443: Estándar de etiquetas de proximidad a 13,56 MHz con </a:t>
            </a:r>
            <a:r>
              <a:rPr lang="es-ES" dirty="0" smtClean="0"/>
              <a:t>alcance</a:t>
            </a:r>
            <a:r>
              <a:rPr lang="es-MX" dirty="0"/>
              <a:t> </a:t>
            </a:r>
            <a:r>
              <a:rPr lang="es-ES" dirty="0" smtClean="0"/>
              <a:t>mayor </a:t>
            </a:r>
            <a:r>
              <a:rPr lang="es-ES" dirty="0"/>
              <a:t>de un metro. Describe características físicas, interfaz aéreo y el </a:t>
            </a:r>
            <a:r>
              <a:rPr lang="es-ES" dirty="0" smtClean="0"/>
              <a:t>protocolo</a:t>
            </a:r>
            <a:r>
              <a:rPr lang="es-MX" dirty="0"/>
              <a:t> </a:t>
            </a:r>
            <a:r>
              <a:rPr lang="es-ES" dirty="0" smtClean="0"/>
              <a:t>de </a:t>
            </a:r>
            <a:r>
              <a:rPr lang="es-ES" dirty="0"/>
              <a:t>transmisión.</a:t>
            </a:r>
            <a:endParaRPr lang="es-MX" dirty="0"/>
          </a:p>
          <a:p>
            <a:r>
              <a:rPr lang="es-ES" dirty="0"/>
              <a:t>ISO/IEC 15961: Describe comandos funcionales, tipos de </a:t>
            </a:r>
            <a:r>
              <a:rPr lang="es-ES" dirty="0" err="1"/>
              <a:t>tags</a:t>
            </a:r>
            <a:r>
              <a:rPr lang="es-ES" dirty="0"/>
              <a:t>, formatos </a:t>
            </a:r>
            <a:r>
              <a:rPr lang="es-ES" dirty="0" smtClean="0"/>
              <a:t>de</a:t>
            </a:r>
            <a:r>
              <a:rPr lang="es-MX" dirty="0"/>
              <a:t> </a:t>
            </a:r>
            <a:r>
              <a:rPr lang="es-ES" dirty="0" smtClean="0"/>
              <a:t>almacenamiento </a:t>
            </a:r>
            <a:r>
              <a:rPr lang="es-ES" dirty="0"/>
              <a:t>y compresión de datos. No se ve afectado por los estándares </a:t>
            </a:r>
            <a:r>
              <a:rPr lang="es-ES" dirty="0" smtClean="0"/>
              <a:t>de</a:t>
            </a:r>
            <a:r>
              <a:rPr lang="es-MX" dirty="0"/>
              <a:t> </a:t>
            </a:r>
            <a:r>
              <a:rPr lang="es-ES" dirty="0" smtClean="0"/>
              <a:t>interfaz </a:t>
            </a:r>
            <a:r>
              <a:rPr lang="es-ES" dirty="0"/>
              <a:t>aérea.</a:t>
            </a:r>
            <a:endParaRPr lang="es-MX" dirty="0"/>
          </a:p>
          <a:p>
            <a:r>
              <a:rPr lang="es-ES" dirty="0"/>
              <a:t>ISO/IEC 18000: Diseñada para la interoperabilidad global. Define </a:t>
            </a:r>
            <a:r>
              <a:rPr lang="es-ES" dirty="0" smtClean="0"/>
              <a:t>la</a:t>
            </a:r>
            <a:r>
              <a:rPr lang="es-MX" dirty="0"/>
              <a:t> </a:t>
            </a:r>
            <a:r>
              <a:rPr lang="es-ES" dirty="0" smtClean="0"/>
              <a:t>comunicación </a:t>
            </a:r>
            <a:r>
              <a:rPr lang="es-ES" dirty="0"/>
              <a:t>entre los </a:t>
            </a:r>
            <a:r>
              <a:rPr lang="es-ES" dirty="0" err="1"/>
              <a:t>tags</a:t>
            </a:r>
            <a:r>
              <a:rPr lang="es-ES" dirty="0"/>
              <a:t> y los lectores a diferentes frecuencias de trabajo</a:t>
            </a:r>
            <a:r>
              <a:rPr lang="es-ES" dirty="0" smtClean="0"/>
              <a:t>.</a:t>
            </a:r>
            <a:endParaRPr lang="es-MX" dirty="0"/>
          </a:p>
        </p:txBody>
      </p:sp>
    </p:spTree>
    <p:extLst>
      <p:ext uri="{BB962C8B-B14F-4D97-AF65-F5344CB8AC3E}">
        <p14:creationId xmlns:p14="http://schemas.microsoft.com/office/powerpoint/2010/main" val="2333451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Aplicaciones</a:t>
            </a:r>
            <a:endParaRPr lang="es-MX" dirty="0"/>
          </a:p>
        </p:txBody>
      </p:sp>
      <p:sp>
        <p:nvSpPr>
          <p:cNvPr id="3" name="Marcador de contenido 2"/>
          <p:cNvSpPr>
            <a:spLocks noGrp="1"/>
          </p:cNvSpPr>
          <p:nvPr>
            <p:ph idx="1"/>
          </p:nvPr>
        </p:nvSpPr>
        <p:spPr/>
        <p:txBody>
          <a:bodyPr>
            <a:normAutofit fontScale="92500"/>
          </a:bodyPr>
          <a:lstStyle/>
          <a:p>
            <a:r>
              <a:rPr lang="es-ES" dirty="0"/>
              <a:t>La tecnología RFID constituye una revolucionaria herramienta que promete mejorar dicha cadena ya que permite la identificación y la gestión del flujo de los productos en todos y cada uno de los procesos de una organización. Son muchos los sectores en los que esta tecnología puede aportar a su desarrollo debido a sus grandes ventajas como por ejemplo:</a:t>
            </a:r>
            <a:endParaRPr lang="es-MX" dirty="0"/>
          </a:p>
          <a:p>
            <a:r>
              <a:rPr lang="es-ES" dirty="0"/>
              <a:t>Capacidad de identificar, localizar y monitorear personas u objetos dentro del entorno de ubicación de una etiqueta determinada</a:t>
            </a:r>
            <a:endParaRPr lang="es-MX" dirty="0"/>
          </a:p>
          <a:p>
            <a:r>
              <a:rPr lang="es-ES" dirty="0"/>
              <a:t>Capacidad de actualización de información en tiempo real</a:t>
            </a:r>
            <a:endParaRPr lang="es-MX" dirty="0"/>
          </a:p>
          <a:p>
            <a:r>
              <a:rPr lang="es-ES" dirty="0"/>
              <a:t>Gran capacidad de almacenamiento de información en etiquetas de tamaño reducido Capacidad de lectura y escritura de manera remota y en múltiples etiquetas en espacios de tiempo muy reducidos</a:t>
            </a:r>
            <a:endParaRPr lang="es-MX" dirty="0"/>
          </a:p>
          <a:p>
            <a:endParaRPr lang="es-MX" dirty="0"/>
          </a:p>
        </p:txBody>
      </p:sp>
    </p:spTree>
    <p:extLst>
      <p:ext uri="{BB962C8B-B14F-4D97-AF65-F5344CB8AC3E}">
        <p14:creationId xmlns:p14="http://schemas.microsoft.com/office/powerpoint/2010/main" val="2992364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Características.</a:t>
            </a:r>
            <a:endParaRPr lang="es-MX" dirty="0"/>
          </a:p>
        </p:txBody>
      </p:sp>
      <p:sp>
        <p:nvSpPr>
          <p:cNvPr id="3" name="Marcador de contenido 2"/>
          <p:cNvSpPr>
            <a:spLocks noGrp="1"/>
          </p:cNvSpPr>
          <p:nvPr>
            <p:ph idx="1"/>
          </p:nvPr>
        </p:nvSpPr>
        <p:spPr>
          <a:xfrm>
            <a:off x="1522413" y="1904999"/>
            <a:ext cx="9134391" cy="4404321"/>
          </a:xfrm>
        </p:spPr>
        <p:txBody>
          <a:bodyPr>
            <a:normAutofit fontScale="92500" lnSpcReduction="10000"/>
          </a:bodyPr>
          <a:lstStyle/>
          <a:p>
            <a:r>
              <a:rPr lang="es-MX" dirty="0"/>
              <a:t>Frecuencia: 2.4 GHz</a:t>
            </a:r>
          </a:p>
          <a:p>
            <a:r>
              <a:rPr lang="es-MX" dirty="0"/>
              <a:t>Tecnología: Spread </a:t>
            </a:r>
            <a:r>
              <a:rPr lang="es-MX" dirty="0" err="1"/>
              <a:t>Spectrum</a:t>
            </a:r>
            <a:endParaRPr lang="es-MX" dirty="0"/>
          </a:p>
          <a:p>
            <a:r>
              <a:rPr lang="es-MX" dirty="0"/>
              <a:t>Potencia de transmisión: 1mW para 10 metros, 100mW para 100 metros</a:t>
            </a:r>
          </a:p>
          <a:p>
            <a:r>
              <a:rPr lang="es-MX" dirty="0"/>
              <a:t>Canales máximos de voz: 3 por </a:t>
            </a:r>
            <a:r>
              <a:rPr lang="es-MX" dirty="0" err="1"/>
              <a:t>piconet</a:t>
            </a:r>
            <a:endParaRPr lang="es-MX" dirty="0"/>
          </a:p>
          <a:p>
            <a:r>
              <a:rPr lang="es-MX" dirty="0"/>
              <a:t>Canales máximos de datos: 7 por </a:t>
            </a:r>
            <a:r>
              <a:rPr lang="es-MX" dirty="0" err="1"/>
              <a:t>piconet</a:t>
            </a:r>
            <a:endParaRPr lang="es-MX" dirty="0"/>
          </a:p>
          <a:p>
            <a:r>
              <a:rPr lang="es-MX" dirty="0"/>
              <a:t>Velocidad de datos: 721 Kbps por </a:t>
            </a:r>
            <a:r>
              <a:rPr lang="es-MX" dirty="0" err="1"/>
              <a:t>Piconet</a:t>
            </a:r>
            <a:endParaRPr lang="es-MX" dirty="0"/>
          </a:p>
          <a:p>
            <a:r>
              <a:rPr lang="es-MX" dirty="0"/>
              <a:t>Cobertura: 10 Metros</a:t>
            </a:r>
          </a:p>
          <a:p>
            <a:r>
              <a:rPr lang="es-MX" dirty="0"/>
              <a:t>No. De dispositivos: 8 por </a:t>
            </a:r>
            <a:r>
              <a:rPr lang="es-MX" dirty="0" err="1"/>
              <a:t>piconet</a:t>
            </a:r>
            <a:r>
              <a:rPr lang="es-MX" dirty="0"/>
              <a:t> y hasta 10 </a:t>
            </a:r>
            <a:r>
              <a:rPr lang="es-MX" dirty="0" err="1"/>
              <a:t>piconet</a:t>
            </a:r>
            <a:r>
              <a:rPr lang="es-MX" dirty="0"/>
              <a:t> en 10 metros</a:t>
            </a:r>
          </a:p>
          <a:p>
            <a:r>
              <a:rPr lang="es-MX" dirty="0"/>
              <a:t>Alimentación: 2.7 </a:t>
            </a:r>
            <a:r>
              <a:rPr lang="es-MX" dirty="0" smtClean="0"/>
              <a:t>Voltios</a:t>
            </a:r>
            <a:endParaRPr lang="es-MX" dirty="0"/>
          </a:p>
        </p:txBody>
      </p:sp>
    </p:spTree>
    <p:extLst>
      <p:ext uri="{BB962C8B-B14F-4D97-AF65-F5344CB8AC3E}">
        <p14:creationId xmlns:p14="http://schemas.microsoft.com/office/powerpoint/2010/main" val="2664084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404665"/>
            <a:ext cx="9134391" cy="5615136"/>
          </a:xfrm>
        </p:spPr>
        <p:txBody>
          <a:bodyPr>
            <a:normAutofit fontScale="85000" lnSpcReduction="10000"/>
          </a:bodyPr>
          <a:lstStyle/>
          <a:p>
            <a:r>
              <a:rPr lang="es-ES" dirty="0"/>
              <a:t>Puntos de venta</a:t>
            </a:r>
            <a:endParaRPr lang="es-MX" dirty="0"/>
          </a:p>
          <a:p>
            <a:r>
              <a:rPr lang="es-ES" dirty="0"/>
              <a:t>Identificación de vehículos</a:t>
            </a:r>
            <a:endParaRPr lang="es-MX" dirty="0"/>
          </a:p>
          <a:p>
            <a:r>
              <a:rPr lang="es-ES" dirty="0"/>
              <a:t>Controles de acceso</a:t>
            </a:r>
            <a:endParaRPr lang="es-MX" dirty="0"/>
          </a:p>
          <a:p>
            <a:r>
              <a:rPr lang="es-ES" dirty="0"/>
              <a:t>Logística y gestión en almacenes (</a:t>
            </a:r>
            <a:r>
              <a:rPr lang="es-ES" dirty="0" err="1"/>
              <a:t>Tesco</a:t>
            </a:r>
            <a:r>
              <a:rPr lang="es-ES" dirty="0"/>
              <a:t>, Metro </a:t>
            </a:r>
            <a:r>
              <a:rPr lang="es-ES" dirty="0" err="1"/>
              <a:t>Group</a:t>
            </a:r>
            <a:r>
              <a:rPr lang="es-ES" dirty="0"/>
              <a:t>, entre otros)</a:t>
            </a:r>
            <a:endParaRPr lang="es-MX" dirty="0"/>
          </a:p>
          <a:p>
            <a:r>
              <a:rPr lang="es-ES" dirty="0"/>
              <a:t>Seguimiento de activos</a:t>
            </a:r>
            <a:endParaRPr lang="es-MX" dirty="0"/>
          </a:p>
          <a:p>
            <a:r>
              <a:rPr lang="es-ES" dirty="0"/>
              <a:t>Sistemas de pago de peajes</a:t>
            </a:r>
            <a:endParaRPr lang="es-MX" dirty="0"/>
          </a:p>
          <a:p>
            <a:r>
              <a:rPr lang="es-ES" dirty="0"/>
              <a:t>Gestión en bibliotecas (Biblioteca Vaticana, Berkeley, Universidad de Connecticut</a:t>
            </a:r>
            <a:endParaRPr lang="es-MX" dirty="0"/>
          </a:p>
          <a:p>
            <a:r>
              <a:rPr lang="es-ES" dirty="0"/>
              <a:t>entre otras)</a:t>
            </a:r>
            <a:endParaRPr lang="es-MX" dirty="0"/>
          </a:p>
          <a:p>
            <a:r>
              <a:rPr lang="es-ES" dirty="0"/>
              <a:t>Seguimiento de equipajes (Aeropuerto de Hong Kong, Delta Airlines, entre otros)</a:t>
            </a:r>
            <a:endParaRPr lang="es-MX" dirty="0"/>
          </a:p>
          <a:p>
            <a:r>
              <a:rPr lang="es-ES" dirty="0"/>
              <a:t>Deportes (Seguimiento a concursantes de maratones)</a:t>
            </a:r>
            <a:endParaRPr lang="es-MX" dirty="0"/>
          </a:p>
          <a:p>
            <a:r>
              <a:rPr lang="es-ES" dirty="0"/>
              <a:t>Gestión de entradas (Master Cup de Tenis 2005)</a:t>
            </a:r>
            <a:endParaRPr lang="es-MX" dirty="0"/>
          </a:p>
          <a:p>
            <a:r>
              <a:rPr lang="es-ES" dirty="0"/>
              <a:t>Seguimiento de personas (Identificación de recién nacidos)</a:t>
            </a:r>
            <a:endParaRPr lang="es-MX" dirty="0"/>
          </a:p>
          <a:p>
            <a:endParaRPr lang="es-MX" dirty="0"/>
          </a:p>
        </p:txBody>
      </p:sp>
    </p:spTree>
    <p:extLst>
      <p:ext uri="{BB962C8B-B14F-4D97-AF65-F5344CB8AC3E}">
        <p14:creationId xmlns:p14="http://schemas.microsoft.com/office/powerpoint/2010/main" val="1710710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Clases de </a:t>
            </a:r>
            <a:r>
              <a:rPr lang="es-MX" dirty="0" err="1" smtClean="0"/>
              <a:t>bluetooth</a:t>
            </a:r>
            <a:endParaRPr lang="es-MX" dirty="0"/>
          </a:p>
        </p:txBody>
      </p:sp>
      <p:sp>
        <p:nvSpPr>
          <p:cNvPr id="3" name="Marcador de contenido 2"/>
          <p:cNvSpPr>
            <a:spLocks noGrp="1"/>
          </p:cNvSpPr>
          <p:nvPr>
            <p:ph idx="1"/>
          </p:nvPr>
        </p:nvSpPr>
        <p:spPr/>
        <p:txBody>
          <a:bodyPr/>
          <a:lstStyle/>
          <a:p>
            <a:r>
              <a:rPr lang="es-MX" dirty="0"/>
              <a:t>Clase 1. Tiene un rango de operación hasta de 100 m, esto implica una potencia de consumo de 100 </a:t>
            </a:r>
            <a:r>
              <a:rPr lang="es-MX" dirty="0" err="1"/>
              <a:t>mW</a:t>
            </a:r>
            <a:r>
              <a:rPr lang="es-MX" dirty="0"/>
              <a:t>.</a:t>
            </a:r>
          </a:p>
          <a:p>
            <a:r>
              <a:rPr lang="es-MX" dirty="0"/>
              <a:t>Clase 2. Tiene un rango de alcance hasta de 20 m y una potencia promedio de 2.5 </a:t>
            </a:r>
            <a:r>
              <a:rPr lang="es-MX" dirty="0" err="1"/>
              <a:t>mW</a:t>
            </a:r>
            <a:r>
              <a:rPr lang="es-MX" dirty="0"/>
              <a:t>.</a:t>
            </a:r>
          </a:p>
          <a:p>
            <a:r>
              <a:rPr lang="es-MX" dirty="0"/>
              <a:t>Clase 3. Su rango de operación es menor a 1 m con una potencia promedio de 1 </a:t>
            </a:r>
            <a:r>
              <a:rPr lang="es-MX" dirty="0" err="1"/>
              <a:t>mW</a:t>
            </a:r>
            <a:r>
              <a:rPr lang="es-MX" dirty="0"/>
              <a:t>.</a:t>
            </a:r>
          </a:p>
          <a:p>
            <a:r>
              <a:rPr lang="es-MX" dirty="0"/>
              <a:t>Clase 4. Tiene un rango de cobertura de hasta 0.5 m y una potencia general de 0.5 </a:t>
            </a:r>
            <a:r>
              <a:rPr lang="es-MX" dirty="0" err="1"/>
              <a:t>mW</a:t>
            </a:r>
            <a:r>
              <a:rPr lang="es-MX" dirty="0"/>
              <a:t>.</a:t>
            </a:r>
          </a:p>
          <a:p>
            <a:endParaRPr lang="es-MX" dirty="0"/>
          </a:p>
        </p:txBody>
      </p:sp>
    </p:spTree>
    <p:extLst>
      <p:ext uri="{BB962C8B-B14F-4D97-AF65-F5344CB8AC3E}">
        <p14:creationId xmlns:p14="http://schemas.microsoft.com/office/powerpoint/2010/main" val="1205269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Versiones</a:t>
            </a:r>
            <a:endParaRPr lang="es-MX" dirty="0"/>
          </a:p>
        </p:txBody>
      </p:sp>
      <p:sp>
        <p:nvSpPr>
          <p:cNvPr id="3" name="Marcador de contenido 2"/>
          <p:cNvSpPr>
            <a:spLocks noGrp="1"/>
          </p:cNvSpPr>
          <p:nvPr>
            <p:ph idx="1"/>
          </p:nvPr>
        </p:nvSpPr>
        <p:spPr>
          <a:xfrm>
            <a:off x="1522413" y="1904999"/>
            <a:ext cx="9134391" cy="4692353"/>
          </a:xfrm>
        </p:spPr>
        <p:txBody>
          <a:bodyPr>
            <a:normAutofit lnSpcReduction="10000"/>
          </a:bodyPr>
          <a:lstStyle/>
          <a:p>
            <a:r>
              <a:rPr lang="es-MX" b="1" dirty="0"/>
              <a:t>Bluetooth 1.0.</a:t>
            </a:r>
            <a:r>
              <a:rPr lang="es-MX" dirty="0"/>
              <a:t> Esta fue la primera versión usada para la transmisión de datos y que actualmente se encuentra en desuso y al ser la primera versión enfrentó mucho problemas de comunicación entre dispositivos. Le sucedieron las actualizaciones 1.1 y 1.2 y se distinguieron por ser reconocidos como un estándar de comunicación IEEE, por proveer una conexión más rápida y poder detectar otros </a:t>
            </a:r>
            <a:r>
              <a:rPr lang="es-MX" dirty="0" smtClean="0"/>
              <a:t>dispositivos </a:t>
            </a:r>
            <a:r>
              <a:rPr lang="es-MX" dirty="0"/>
              <a:t>con Bluetooth</a:t>
            </a:r>
            <a:r>
              <a:rPr lang="es-MX" dirty="0" smtClean="0"/>
              <a:t>.</a:t>
            </a:r>
            <a:r>
              <a:rPr lang="es-MX" dirty="0"/>
              <a:t>  La tasa de transmisión fue de aproximadamente 721 kbps.</a:t>
            </a:r>
            <a:r>
              <a:rPr lang="es-MX" dirty="0" smtClean="0"/>
              <a:t> </a:t>
            </a:r>
          </a:p>
          <a:p>
            <a:r>
              <a:rPr lang="es-MX" b="1" dirty="0"/>
              <a:t>Bluetooth 2.0.</a:t>
            </a:r>
            <a:r>
              <a:rPr lang="es-MX" dirty="0"/>
              <a:t> Le sucedieron la versión 2.1 + BR/EDR, el cual permitió que los usuarios se conectaran más fácilmente. A grandes rasgos se permitió que un dispositivo pudiera agregar otro dispositivo con Bluetooth de un menú que permitiera detectar y conectarse automáticamente con otro. </a:t>
            </a:r>
            <a:r>
              <a:rPr lang="es-MX" dirty="0" smtClean="0"/>
              <a:t>La tasa de transmisión fue de hasta 2 Mbps.</a:t>
            </a:r>
            <a:endParaRPr lang="es-MX" dirty="0"/>
          </a:p>
        </p:txBody>
      </p:sp>
    </p:spTree>
    <p:extLst>
      <p:ext uri="{BB962C8B-B14F-4D97-AF65-F5344CB8AC3E}">
        <p14:creationId xmlns:p14="http://schemas.microsoft.com/office/powerpoint/2010/main" val="1431005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522413" y="908721"/>
            <a:ext cx="9134391" cy="5111080"/>
          </a:xfrm>
        </p:spPr>
        <p:txBody>
          <a:bodyPr/>
          <a:lstStyle/>
          <a:p>
            <a:r>
              <a:rPr lang="es-MX" b="1" dirty="0"/>
              <a:t>Bluetooth 3.0.</a:t>
            </a:r>
            <a:r>
              <a:rPr lang="es-MX" dirty="0"/>
              <a:t> Sin sucesiones. Se incorporó la características HS -High </a:t>
            </a:r>
            <a:r>
              <a:rPr lang="es-MX" dirty="0" err="1"/>
              <a:t>Speed</a:t>
            </a:r>
            <a:r>
              <a:rPr lang="es-MX" dirty="0"/>
              <a:t>-, lo que lo hace apto para transferencia de paquetes que contienen más datos de los que se requieren tales como archivos de video y musicales, además de que se hace uso de este atributo cuando se requiere. Además su tasa de transferencia es de 24 Mbps.</a:t>
            </a:r>
          </a:p>
          <a:p>
            <a:r>
              <a:rPr lang="es-MX" b="1" dirty="0"/>
              <a:t>Bluetooth 4.0.</a:t>
            </a:r>
            <a:r>
              <a:rPr lang="es-MX" dirty="0"/>
              <a:t> Con versiones actualizadas 4.1 y 4.2. En esta versión se incluye el concepto de Bluetooth Smart que incluye los protocolos Bluetooth clásico -que se manejan en las versiones 1, 2 y 3-, Bluetooth HS, así como Bluetooth </a:t>
            </a:r>
            <a:r>
              <a:rPr lang="es-MX" dirty="0" err="1"/>
              <a:t>Low</a:t>
            </a:r>
            <a:r>
              <a:rPr lang="es-MX" dirty="0"/>
              <a:t> </a:t>
            </a:r>
            <a:r>
              <a:rPr lang="es-MX" dirty="0" err="1"/>
              <a:t>Energy</a:t>
            </a:r>
            <a:r>
              <a:rPr lang="es-MX" dirty="0"/>
              <a:t> (BLE). En general Bluetooth 4.0 permite tasas de transferencias desde 25 Mbps hasta 32 Mbps.</a:t>
            </a:r>
          </a:p>
        </p:txBody>
      </p:sp>
    </p:spTree>
    <p:extLst>
      <p:ext uri="{BB962C8B-B14F-4D97-AF65-F5344CB8AC3E}">
        <p14:creationId xmlns:p14="http://schemas.microsoft.com/office/powerpoint/2010/main" val="340003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sp>
        <p:nvSpPr>
          <p:cNvPr id="3" name="Marcador de contenido 2"/>
          <p:cNvSpPr>
            <a:spLocks noGrp="1"/>
          </p:cNvSpPr>
          <p:nvPr>
            <p:ph idx="1"/>
          </p:nvPr>
        </p:nvSpPr>
        <p:spPr/>
        <p:txBody>
          <a:bodyPr/>
          <a:lstStyle/>
          <a:p>
            <a:r>
              <a:rPr lang="es-MX" b="1" dirty="0"/>
              <a:t>Bluetooth 5</a:t>
            </a:r>
            <a:r>
              <a:rPr lang="es-MX" dirty="0"/>
              <a:t>. Esta es la última versión de Bluetooth que ya se encuentra disponible desde finales de 2016 para que se implementado en dispositivos que salgan al mercado aproximadamente a mediados de año o en un cuatrimestre. En esta versión se pretende mejorar su funcionalidad para dispositivos </a:t>
            </a:r>
            <a:r>
              <a:rPr lang="es-MX" dirty="0" err="1"/>
              <a:t>IoT</a:t>
            </a:r>
            <a:r>
              <a:rPr lang="es-MX" dirty="0"/>
              <a:t> por medio de una doble tasa de transferencia de datos y un rango de cobertura cuatro veces mayor con respecto a las versiones 4.1 y 4.2, así como la capacidad de soportar flujos de datos con varios dispositivos simultáneamente.</a:t>
            </a:r>
          </a:p>
          <a:p>
            <a:endParaRPr lang="es-MX" dirty="0"/>
          </a:p>
        </p:txBody>
      </p:sp>
    </p:spTree>
    <p:extLst>
      <p:ext uri="{BB962C8B-B14F-4D97-AF65-F5344CB8AC3E}">
        <p14:creationId xmlns:p14="http://schemas.microsoft.com/office/powerpoint/2010/main" val="912022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smtClean="0"/>
              <a:t>Estandares</a:t>
            </a:r>
            <a:r>
              <a:rPr lang="es-MX" dirty="0" smtClean="0"/>
              <a:t>.</a:t>
            </a:r>
            <a:endParaRPr lang="es-MX" dirty="0"/>
          </a:p>
        </p:txBody>
      </p:sp>
      <p:sp>
        <p:nvSpPr>
          <p:cNvPr id="3" name="Marcador de contenido 2"/>
          <p:cNvSpPr>
            <a:spLocks noGrp="1"/>
          </p:cNvSpPr>
          <p:nvPr>
            <p:ph idx="1"/>
          </p:nvPr>
        </p:nvSpPr>
        <p:spPr/>
        <p:txBody>
          <a:bodyPr>
            <a:normAutofit/>
          </a:bodyPr>
          <a:lstStyle/>
          <a:p>
            <a:r>
              <a:rPr lang="es-MX" dirty="0"/>
              <a:t>El Estándar IEEE 802.15 se enfoca básicamente en el desarrollo de estándares </a:t>
            </a:r>
            <a:r>
              <a:rPr lang="es-MX" dirty="0" smtClean="0"/>
              <a:t>para redes </a:t>
            </a:r>
            <a:r>
              <a:rPr lang="es-MX" dirty="0"/>
              <a:t>tipo WPAN o redes inalámbricas de corta distancia. Al igual que Bluetooth el 802.15permite que dispositivos inalámbricos portátiles como </a:t>
            </a:r>
            <a:r>
              <a:rPr lang="es-MX" dirty="0" err="1"/>
              <a:t>PCs</a:t>
            </a:r>
            <a:r>
              <a:rPr lang="es-MX" dirty="0"/>
              <a:t>, </a:t>
            </a:r>
            <a:r>
              <a:rPr lang="es-MX" dirty="0" err="1"/>
              <a:t>PDAs</a:t>
            </a:r>
            <a:r>
              <a:rPr lang="es-MX" dirty="0"/>
              <a:t>, teléfonos, </a:t>
            </a:r>
            <a:r>
              <a:rPr lang="es-MX" dirty="0" err="1"/>
              <a:t>pagers</a:t>
            </a:r>
            <a:r>
              <a:rPr lang="es-MX" dirty="0"/>
              <a:t>, </a:t>
            </a:r>
            <a:r>
              <a:rPr lang="es-MX" dirty="0" smtClean="0"/>
              <a:t>entre otros</a:t>
            </a:r>
            <a:r>
              <a:rPr lang="es-MX" dirty="0"/>
              <a:t>, puedan comunicarse e ínter operar uno con el otro. Debido a que Bluetooth </a:t>
            </a:r>
            <a:r>
              <a:rPr lang="es-MX" dirty="0" smtClean="0"/>
              <a:t>no puede </a:t>
            </a:r>
            <a:r>
              <a:rPr lang="es-MX" dirty="0"/>
              <a:t>coexistir con una red inalámbrica 802.11x, de alguna manera la IEEE definió </a:t>
            </a:r>
            <a:r>
              <a:rPr lang="es-MX" dirty="0" smtClean="0"/>
              <a:t>este estándar </a:t>
            </a:r>
            <a:r>
              <a:rPr lang="es-MX" dirty="0"/>
              <a:t>para permitir la interoperabilidad de las redes inalámbricas LAN con las </a:t>
            </a:r>
            <a:r>
              <a:rPr lang="es-MX" dirty="0" err="1"/>
              <a:t>redestipo</a:t>
            </a:r>
            <a:r>
              <a:rPr lang="es-MX" dirty="0"/>
              <a:t> PAN</a:t>
            </a:r>
          </a:p>
        </p:txBody>
      </p:sp>
    </p:spTree>
    <p:extLst>
      <p:ext uri="{BB962C8B-B14F-4D97-AF65-F5344CB8AC3E}">
        <p14:creationId xmlns:p14="http://schemas.microsoft.com/office/powerpoint/2010/main" val="520802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Túnel azul digital 16 × 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908_TF02895261_TF02895261.potx" id="{408D3025-4796-40C5-A420-4B86355D8C1A}" vid="{9B9A56E1-CA61-4AB5-B8B3-A8E151813968}"/>
    </a:ext>
  </a:extLst>
</a:theme>
</file>

<file path=ppt/theme/theme2.xml><?xml version="1.0" encoding="utf-8"?>
<a:theme xmlns:a="http://schemas.openxmlformats.org/drawingml/2006/main" name="Tema de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ema de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00E41224-0370-4595-877C-23316CD80004}">
  <ds:schemaRefs>
    <ds:schemaRef ds:uri="http://schemas.microsoft.com/office/2006/metadata/properties"/>
    <ds:schemaRef ds:uri="http://schemas.microsoft.com/office/infopath/2007/PartnerControls"/>
    <ds:schemaRef ds:uri="4873beb7-5857-4685-be1f-d57550cc96cc"/>
  </ds:schemaRefs>
</ds:datastoreItem>
</file>

<file path=customXml/itemProps2.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4228E6B-D70C-44BB-A81F-A245495F61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Presentación de túnel azul digital empresarial (panorámica)</Template>
  <TotalTime>0</TotalTime>
  <Words>2423</Words>
  <Application>Microsoft Office PowerPoint</Application>
  <PresentationFormat>Personalizado</PresentationFormat>
  <Paragraphs>174</Paragraphs>
  <Slides>40</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40</vt:i4>
      </vt:variant>
    </vt:vector>
  </HeadingPairs>
  <TitlesOfParts>
    <vt:vector size="43" baseType="lpstr">
      <vt:lpstr>Arial</vt:lpstr>
      <vt:lpstr>Corbel</vt:lpstr>
      <vt:lpstr>Túnel azul digital 16 × 9</vt:lpstr>
      <vt:lpstr>Redes Inalámbricas de Área Personal. (WPAN)</vt:lpstr>
      <vt:lpstr>¿Qué es WPAN?</vt:lpstr>
      <vt:lpstr>Bluetooth</vt:lpstr>
      <vt:lpstr>Características.</vt:lpstr>
      <vt:lpstr>Clases de bluetooth</vt:lpstr>
      <vt:lpstr>Versiones</vt:lpstr>
      <vt:lpstr>Presentación de PowerPoint</vt:lpstr>
      <vt:lpstr>Presentación de PowerPoint</vt:lpstr>
      <vt:lpstr>Estandares.</vt:lpstr>
      <vt:lpstr>Presentación de PowerPoint</vt:lpstr>
      <vt:lpstr>Arquitectura</vt:lpstr>
      <vt:lpstr>Presentación de PowerPoint</vt:lpstr>
      <vt:lpstr>Presentación de PowerPoint</vt:lpstr>
      <vt:lpstr>Aplicaciones.</vt:lpstr>
      <vt:lpstr>ZIGBEE </vt:lpstr>
      <vt:lpstr>Caracteristicas.</vt:lpstr>
      <vt:lpstr>Presentación de PowerPoint</vt:lpstr>
      <vt:lpstr>Estandares.</vt:lpstr>
      <vt:lpstr>Protocolos de ZigBee</vt:lpstr>
      <vt:lpstr>Arquitectura</vt:lpstr>
      <vt:lpstr>Presentación de PowerPoint</vt:lpstr>
      <vt:lpstr>Aplicaciones</vt:lpstr>
      <vt:lpstr>RFID</vt:lpstr>
      <vt:lpstr>Caracteristicas y arquitectura.</vt:lpstr>
      <vt:lpstr>Todo Sistema RFID se compone principalmente de cuatro elementos.</vt:lpstr>
      <vt:lpstr>Presentación de PowerPoint</vt:lpstr>
      <vt:lpstr>Clasificación de los sistemas RFID según características.</vt:lpstr>
      <vt:lpstr>Presentación de PowerPoint</vt:lpstr>
      <vt:lpstr>Presentación de PowerPoint</vt:lpstr>
      <vt:lpstr>Principio de funcionamiento.</vt:lpstr>
      <vt:lpstr>Transpondedores</vt:lpstr>
      <vt:lpstr>Presentación de PowerPoint</vt:lpstr>
      <vt:lpstr>Lectores.</vt:lpstr>
      <vt:lpstr>Presentación de PowerPoint</vt:lpstr>
      <vt:lpstr>Middleware</vt:lpstr>
      <vt:lpstr>Funciones principales.</vt:lpstr>
      <vt:lpstr>Estándares.</vt:lpstr>
      <vt:lpstr>Presentación de PowerPoint</vt:lpstr>
      <vt:lpstr>Aplicaciones</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2018-10-16T00:24:16Z</dcterms:created>
  <dcterms:modified xsi:type="dcterms:W3CDTF">2018-10-17T00:14:29Z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